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61" r:id="rId2"/>
  </p:sldMasterIdLst>
  <p:notesMasterIdLst>
    <p:notesMasterId r:id="rId20"/>
  </p:notesMasterIdLst>
  <p:sldIdLst>
    <p:sldId id="257" r:id="rId3"/>
    <p:sldId id="272" r:id="rId4"/>
    <p:sldId id="258" r:id="rId5"/>
    <p:sldId id="262" r:id="rId6"/>
    <p:sldId id="271" r:id="rId7"/>
    <p:sldId id="261" r:id="rId8"/>
    <p:sldId id="264" r:id="rId9"/>
    <p:sldId id="265" r:id="rId10"/>
    <p:sldId id="270" r:id="rId11"/>
    <p:sldId id="273" r:id="rId12"/>
    <p:sldId id="278" r:id="rId13"/>
    <p:sldId id="277" r:id="rId14"/>
    <p:sldId id="276" r:id="rId15"/>
    <p:sldId id="275" r:id="rId16"/>
    <p:sldId id="274" r:id="rId17"/>
    <p:sldId id="279" r:id="rId18"/>
    <p:sldId id="260" r:id="rId19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98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64" autoAdjust="0"/>
    <p:restoredTop sz="99661" autoAdjust="0"/>
  </p:normalViewPr>
  <p:slideViewPr>
    <p:cSldViewPr snapToGrid="0" snapToObjects="1">
      <p:cViewPr>
        <p:scale>
          <a:sx n="100" d="100"/>
          <a:sy n="100" d="100"/>
        </p:scale>
        <p:origin x="-928" y="-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9387590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1800">
                <a:solidFill>
                  <a:schemeClr val="lt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1800">
                <a:solidFill>
                  <a:schemeClr val="lt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1800">
                <a:solidFill>
                  <a:schemeClr val="lt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1800">
                <a:solidFill>
                  <a:schemeClr val="lt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1800">
                <a:solidFill>
                  <a:schemeClr val="lt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1800">
                <a:solidFill>
                  <a:schemeClr val="lt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1800">
                <a:solidFill>
                  <a:schemeClr val="lt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1800">
                <a:solidFill>
                  <a:schemeClr val="lt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lt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lt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Relationship Id="rId3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Relationship Id="rId3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Relationship Id="rId3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Relationship Id="rId3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Relationship Id="rId3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emf"/><Relationship Id="rId3" Type="http://schemas.openxmlformats.org/officeDocument/2006/relationships/image" Target="../media/image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birdsflight.com/california-condor-facts-where-california-condors-live-what-california-condors-eat/" TargetMode="External"/><Relationship Id="rId4" Type="http://schemas.openxmlformats.org/officeDocument/2006/relationships/hyperlink" Target="http://www.markbeeson.com/.a/6a00e5500bca2488340112791a521128a4-800wi" TargetMode="External"/><Relationship Id="rId5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1555021" y="142690"/>
            <a:ext cx="5402788" cy="671267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667000" y="4170110"/>
            <a:ext cx="8229600" cy="973390"/>
          </a:xfrm>
        </p:spPr>
        <p:txBody>
          <a:bodyPr/>
          <a:lstStyle/>
          <a:p>
            <a:pPr marL="0" indent="0" algn="l">
              <a:buNone/>
            </a:pPr>
            <a:r>
              <a:rPr lang="en-US" sz="2000" b="1" dirty="0" smtClean="0"/>
              <a:t>Create a breeding plan for your subpopulations</a:t>
            </a:r>
          </a:p>
          <a:p>
            <a:pPr marL="0" indent="0" algn="l">
              <a:buNone/>
            </a:pPr>
            <a:endParaRPr lang="en-US" sz="2000" dirty="0" smtClean="0"/>
          </a:p>
          <a:p>
            <a:pPr algn="l"/>
            <a:r>
              <a:rPr lang="en-US" sz="2000" dirty="0" smtClean="0"/>
              <a:t>What is your best mating pair?</a:t>
            </a:r>
          </a:p>
          <a:p>
            <a:pPr algn="l"/>
            <a:r>
              <a:rPr lang="en-US" sz="2000" dirty="0" smtClean="0"/>
              <a:t>What is your worst mating pair?</a:t>
            </a:r>
          </a:p>
          <a:p>
            <a:pPr algn="l"/>
            <a:endParaRPr lang="en-US" sz="2000" dirty="0" smtClean="0"/>
          </a:p>
          <a:p>
            <a:pPr algn="l"/>
            <a:endParaRPr lang="en-US" sz="20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95078" y="131947"/>
            <a:ext cx="7664622" cy="681381"/>
          </a:xfrm>
          <a:prstGeom prst="rect">
            <a:avLst/>
          </a:prstGeom>
        </p:spPr>
        <p:txBody>
          <a:bodyPr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 algn="ctr"/>
            <a:r>
              <a:rPr lang="en-US" sz="3200" u="sng" dirty="0" smtClean="0">
                <a:solidFill>
                  <a:srgbClr val="FFFFFF"/>
                </a:solidFill>
              </a:rPr>
              <a:t>California Condor</a:t>
            </a:r>
            <a:r>
              <a:rPr lang="en-US" sz="3200" dirty="0" smtClean="0">
                <a:solidFill>
                  <a:srgbClr val="FFFFFF"/>
                </a:solidFill>
              </a:rPr>
              <a:t>: You’re the Zoo!</a:t>
            </a:r>
            <a:endParaRPr lang="en-US" sz="3200" u="sng" dirty="0">
              <a:solidFill>
                <a:srgbClr val="FFFFFF"/>
              </a:solidFill>
            </a:endParaRPr>
          </a:p>
        </p:txBody>
      </p:sp>
      <p:pic>
        <p:nvPicPr>
          <p:cNvPr id="18" name="Picture 17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971" y="4911116"/>
            <a:ext cx="1371433" cy="1712618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52211" y="711201"/>
            <a:ext cx="9196211" cy="3225800"/>
            <a:chOff x="-52211" y="711201"/>
            <a:chExt cx="9196211" cy="3225800"/>
          </a:xfrm>
        </p:grpSpPr>
        <p:grpSp>
          <p:nvGrpSpPr>
            <p:cNvPr id="93" name="Group 92"/>
            <p:cNvGrpSpPr/>
            <p:nvPr/>
          </p:nvGrpSpPr>
          <p:grpSpPr>
            <a:xfrm>
              <a:off x="-52211" y="711201"/>
              <a:ext cx="9196211" cy="3225800"/>
              <a:chOff x="-52211" y="1117601"/>
              <a:chExt cx="9196211" cy="3225800"/>
            </a:xfrm>
          </p:grpSpPr>
          <p:pic>
            <p:nvPicPr>
              <p:cNvPr id="94" name="Picture 93" descr="2.pdf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52211" y="1117601"/>
                <a:ext cx="9196211" cy="3225800"/>
              </a:xfrm>
              <a:prstGeom prst="rect">
                <a:avLst/>
              </a:prstGeom>
            </p:spPr>
          </p:pic>
          <p:sp>
            <p:nvSpPr>
              <p:cNvPr id="95" name="Rectangle 94"/>
              <p:cNvSpPr/>
              <p:nvPr/>
            </p:nvSpPr>
            <p:spPr>
              <a:xfrm>
                <a:off x="6731000" y="3492500"/>
                <a:ext cx="1727200" cy="330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342900" y="3975100"/>
                <a:ext cx="17272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2921000" y="2641600"/>
                <a:ext cx="24384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Rectangle 97"/>
              <p:cNvSpPr/>
              <p:nvPr/>
            </p:nvSpPr>
            <p:spPr>
              <a:xfrm>
                <a:off x="5549900" y="26543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Rectangle 98"/>
              <p:cNvSpPr/>
              <p:nvPr/>
            </p:nvSpPr>
            <p:spPr>
              <a:xfrm>
                <a:off x="3238500" y="15621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Rectangle 99"/>
              <p:cNvSpPr/>
              <p:nvPr/>
            </p:nvSpPr>
            <p:spPr>
              <a:xfrm>
                <a:off x="4076700" y="15621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Rectangle 100"/>
              <p:cNvSpPr/>
              <p:nvPr/>
            </p:nvSpPr>
            <p:spPr>
              <a:xfrm>
                <a:off x="2514600" y="15621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Rectangle 101"/>
              <p:cNvSpPr/>
              <p:nvPr/>
            </p:nvSpPr>
            <p:spPr>
              <a:xfrm>
                <a:off x="2254250" y="26035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Rectangle 102"/>
              <p:cNvSpPr/>
              <p:nvPr/>
            </p:nvSpPr>
            <p:spPr>
              <a:xfrm>
                <a:off x="5981700" y="15621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7451721" y="783054"/>
              <a:ext cx="412750" cy="343009"/>
              <a:chOff x="7451721" y="783054"/>
              <a:chExt cx="412750" cy="343009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11</a:t>
                </a:r>
                <a:endParaRPr lang="en-US" sz="1600" b="1" dirty="0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7813291" y="2739076"/>
              <a:ext cx="412750" cy="347020"/>
              <a:chOff x="1320803" y="770576"/>
              <a:chExt cx="412750" cy="347020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1369508" y="791629"/>
                <a:ext cx="319591" cy="3259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1320803" y="770576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49</a:t>
                </a:r>
                <a:endParaRPr lang="en-US" sz="1600" b="1" dirty="0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7028079" y="1432998"/>
              <a:ext cx="591918" cy="323949"/>
              <a:chOff x="7028079" y="1432998"/>
              <a:chExt cx="591918" cy="323949"/>
            </a:xfrm>
          </p:grpSpPr>
          <p:sp>
            <p:nvSpPr>
              <p:cNvPr id="86" name="Rectangle 85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 flipH="1">
                <a:off x="7028079" y="1432998"/>
                <a:ext cx="591918" cy="265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21</a:t>
                </a:r>
                <a:endParaRPr lang="en-US" sz="1600" b="1" dirty="0"/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6733193" y="800100"/>
              <a:ext cx="591918" cy="338554"/>
              <a:chOff x="7028079" y="1432998"/>
              <a:chExt cx="591918" cy="338554"/>
            </a:xfrm>
          </p:grpSpPr>
          <p:sp>
            <p:nvSpPr>
              <p:cNvPr id="111" name="Rectangle 110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</a:t>
                </a:r>
                <a:endParaRPr lang="en-US" sz="1600" b="1" dirty="0"/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8086038" y="825502"/>
              <a:ext cx="516095" cy="338554"/>
              <a:chOff x="7028079" y="1432998"/>
              <a:chExt cx="591918" cy="338554"/>
            </a:xfrm>
          </p:grpSpPr>
          <p:sp>
            <p:nvSpPr>
              <p:cNvPr id="118" name="Rectangle 117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/>
                  <a:t>7</a:t>
                </a:r>
                <a:endParaRPr lang="en-US" sz="1600" b="1" dirty="0"/>
              </a:p>
            </p:txBody>
          </p:sp>
        </p:grpSp>
        <p:grpSp>
          <p:nvGrpSpPr>
            <p:cNvPr id="120" name="Group 119"/>
            <p:cNvGrpSpPr/>
            <p:nvPr/>
          </p:nvGrpSpPr>
          <p:grpSpPr>
            <a:xfrm>
              <a:off x="8158688" y="2732384"/>
              <a:ext cx="412750" cy="343009"/>
              <a:chOff x="7451721" y="783054"/>
              <a:chExt cx="412750" cy="343009"/>
            </a:xfrm>
          </p:grpSpPr>
          <p:sp>
            <p:nvSpPr>
              <p:cNvPr id="121" name="Oval 120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50</a:t>
                </a:r>
                <a:endParaRPr lang="en-US" sz="1600" b="1" dirty="0"/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6178501" y="1871023"/>
              <a:ext cx="412750" cy="343009"/>
              <a:chOff x="7451721" y="783054"/>
              <a:chExt cx="412750" cy="343009"/>
            </a:xfrm>
          </p:grpSpPr>
          <p:sp>
            <p:nvSpPr>
              <p:cNvPr id="128" name="Oval 12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40</a:t>
                </a:r>
                <a:endParaRPr lang="en-US" sz="1600" b="1" dirty="0"/>
              </a:p>
            </p:txBody>
          </p:sp>
        </p:grpSp>
        <p:grpSp>
          <p:nvGrpSpPr>
            <p:cNvPr id="132" name="Group 131"/>
            <p:cNvGrpSpPr/>
            <p:nvPr/>
          </p:nvGrpSpPr>
          <p:grpSpPr>
            <a:xfrm>
              <a:off x="5701531" y="1867867"/>
              <a:ext cx="412750" cy="343009"/>
              <a:chOff x="7451721" y="783054"/>
              <a:chExt cx="412750" cy="343009"/>
            </a:xfrm>
          </p:grpSpPr>
          <p:sp>
            <p:nvSpPr>
              <p:cNvPr id="138" name="Oval 13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39</a:t>
                </a:r>
                <a:endParaRPr lang="en-US" sz="1600" b="1" dirty="0"/>
              </a:p>
            </p:txBody>
          </p:sp>
        </p:grpSp>
        <p:grpSp>
          <p:nvGrpSpPr>
            <p:cNvPr id="140" name="Group 139"/>
            <p:cNvGrpSpPr/>
            <p:nvPr/>
          </p:nvGrpSpPr>
          <p:grpSpPr>
            <a:xfrm>
              <a:off x="5266216" y="1870911"/>
              <a:ext cx="412750" cy="343009"/>
              <a:chOff x="7451721" y="783054"/>
              <a:chExt cx="412750" cy="343009"/>
            </a:xfrm>
          </p:grpSpPr>
          <p:sp>
            <p:nvSpPr>
              <p:cNvPr id="141" name="Oval 140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31</a:t>
                </a:r>
                <a:endParaRPr lang="en-US" sz="1600" b="1" dirty="0"/>
              </a:p>
            </p:txBody>
          </p:sp>
        </p:grpSp>
        <p:grpSp>
          <p:nvGrpSpPr>
            <p:cNvPr id="143" name="Group 142"/>
            <p:cNvGrpSpPr/>
            <p:nvPr/>
          </p:nvGrpSpPr>
          <p:grpSpPr>
            <a:xfrm>
              <a:off x="4870499" y="1870910"/>
              <a:ext cx="412750" cy="343009"/>
              <a:chOff x="7451721" y="783054"/>
              <a:chExt cx="412750" cy="343009"/>
            </a:xfrm>
          </p:grpSpPr>
          <p:sp>
            <p:nvSpPr>
              <p:cNvPr id="144" name="Oval 143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30</a:t>
                </a:r>
                <a:endParaRPr lang="en-US" sz="1600" b="1" dirty="0"/>
              </a:p>
            </p:txBody>
          </p:sp>
        </p:grpSp>
        <p:grpSp>
          <p:nvGrpSpPr>
            <p:cNvPr id="149" name="Group 148"/>
            <p:cNvGrpSpPr/>
            <p:nvPr/>
          </p:nvGrpSpPr>
          <p:grpSpPr>
            <a:xfrm>
              <a:off x="4376367" y="1873353"/>
              <a:ext cx="516095" cy="340883"/>
              <a:chOff x="6979524" y="1416064"/>
              <a:chExt cx="591918" cy="340883"/>
            </a:xfrm>
          </p:grpSpPr>
          <p:sp>
            <p:nvSpPr>
              <p:cNvPr id="150" name="Rectangle 149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 flipH="1">
                <a:off x="6979524" y="1416064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25</a:t>
                </a:r>
                <a:endParaRPr lang="en-US" sz="1600" b="1" dirty="0"/>
              </a:p>
            </p:txBody>
          </p:sp>
        </p:grpSp>
        <p:grpSp>
          <p:nvGrpSpPr>
            <p:cNvPr id="152" name="Group 151"/>
            <p:cNvGrpSpPr/>
            <p:nvPr/>
          </p:nvGrpSpPr>
          <p:grpSpPr>
            <a:xfrm>
              <a:off x="4068233" y="1875252"/>
              <a:ext cx="412750" cy="343009"/>
              <a:chOff x="7451721" y="783054"/>
              <a:chExt cx="412750" cy="343009"/>
            </a:xfrm>
          </p:grpSpPr>
          <p:sp>
            <p:nvSpPr>
              <p:cNvPr id="153" name="Oval 152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TextBox 153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24</a:t>
                </a:r>
                <a:endParaRPr lang="en-US" sz="1600" b="1" dirty="0"/>
              </a:p>
            </p:txBody>
          </p:sp>
        </p:grpSp>
        <p:grpSp>
          <p:nvGrpSpPr>
            <p:cNvPr id="155" name="Group 154"/>
            <p:cNvGrpSpPr/>
            <p:nvPr/>
          </p:nvGrpSpPr>
          <p:grpSpPr>
            <a:xfrm>
              <a:off x="5662032" y="766234"/>
              <a:ext cx="412750" cy="343009"/>
              <a:chOff x="7451721" y="783054"/>
              <a:chExt cx="412750" cy="343009"/>
            </a:xfrm>
          </p:grpSpPr>
          <p:sp>
            <p:nvSpPr>
              <p:cNvPr id="156" name="Oval 155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TextBox 156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12</a:t>
                </a:r>
                <a:endParaRPr lang="en-US" sz="1600" b="1" dirty="0"/>
              </a:p>
            </p:txBody>
          </p:sp>
        </p:grpSp>
        <p:grpSp>
          <p:nvGrpSpPr>
            <p:cNvPr id="158" name="Group 157"/>
            <p:cNvGrpSpPr/>
            <p:nvPr/>
          </p:nvGrpSpPr>
          <p:grpSpPr>
            <a:xfrm>
              <a:off x="4948487" y="797978"/>
              <a:ext cx="516095" cy="338554"/>
              <a:chOff x="7028079" y="1432998"/>
              <a:chExt cx="591918" cy="338554"/>
            </a:xfrm>
          </p:grpSpPr>
          <p:sp>
            <p:nvSpPr>
              <p:cNvPr id="159" name="Rectangle 158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TextBox 159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3</a:t>
                </a:r>
                <a:endParaRPr lang="en-US" sz="1600" b="1" dirty="0"/>
              </a:p>
            </p:txBody>
          </p:sp>
        </p:grpSp>
        <p:grpSp>
          <p:nvGrpSpPr>
            <p:cNvPr id="161" name="Group 160"/>
            <p:cNvGrpSpPr/>
            <p:nvPr/>
          </p:nvGrpSpPr>
          <p:grpSpPr>
            <a:xfrm>
              <a:off x="6889442" y="2654327"/>
              <a:ext cx="412750" cy="343009"/>
              <a:chOff x="7451721" y="783054"/>
              <a:chExt cx="412750" cy="343009"/>
            </a:xfrm>
          </p:grpSpPr>
          <p:sp>
            <p:nvSpPr>
              <p:cNvPr id="162" name="Oval 161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TextBox 162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44</a:t>
                </a:r>
                <a:endParaRPr lang="en-US" sz="1600" b="1" dirty="0"/>
              </a:p>
            </p:txBody>
          </p:sp>
        </p:grpSp>
        <p:grpSp>
          <p:nvGrpSpPr>
            <p:cNvPr id="164" name="Group 163"/>
            <p:cNvGrpSpPr/>
            <p:nvPr/>
          </p:nvGrpSpPr>
          <p:grpSpPr>
            <a:xfrm>
              <a:off x="2981330" y="800098"/>
              <a:ext cx="419432" cy="338554"/>
              <a:chOff x="7504308" y="791521"/>
              <a:chExt cx="419432" cy="338554"/>
            </a:xfrm>
          </p:grpSpPr>
          <p:sp>
            <p:nvSpPr>
              <p:cNvPr id="165" name="Oval 164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7510990" y="791521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/>
                  <a:t>8</a:t>
                </a:r>
                <a:endParaRPr lang="en-US" sz="1600" b="1" dirty="0"/>
              </a:p>
            </p:txBody>
          </p:sp>
        </p:grpSp>
        <p:grpSp>
          <p:nvGrpSpPr>
            <p:cNvPr id="167" name="Group 166"/>
            <p:cNvGrpSpPr/>
            <p:nvPr/>
          </p:nvGrpSpPr>
          <p:grpSpPr>
            <a:xfrm>
              <a:off x="2226331" y="817146"/>
              <a:ext cx="516095" cy="338554"/>
              <a:chOff x="7028079" y="1432998"/>
              <a:chExt cx="591918" cy="338554"/>
            </a:xfrm>
          </p:grpSpPr>
          <p:sp>
            <p:nvSpPr>
              <p:cNvPr id="168" name="Rectangle 167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4</a:t>
                </a:r>
                <a:endParaRPr lang="en-US" sz="1600" b="1" dirty="0"/>
              </a:p>
            </p:txBody>
          </p:sp>
        </p:grpSp>
        <p:grpSp>
          <p:nvGrpSpPr>
            <p:cNvPr id="170" name="Group 169"/>
            <p:cNvGrpSpPr/>
            <p:nvPr/>
          </p:nvGrpSpPr>
          <p:grpSpPr>
            <a:xfrm>
              <a:off x="2578468" y="1875366"/>
              <a:ext cx="516095" cy="338554"/>
              <a:chOff x="6979524" y="1432998"/>
              <a:chExt cx="591918" cy="338554"/>
            </a:xfrm>
          </p:grpSpPr>
          <p:sp>
            <p:nvSpPr>
              <p:cNvPr id="171" name="Rectangle 170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 flipH="1">
                <a:off x="6979524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</a:t>
                </a:r>
                <a:r>
                  <a:rPr lang="en-US" sz="1600" b="1" dirty="0" smtClean="0"/>
                  <a:t>7</a:t>
                </a:r>
                <a:endParaRPr lang="en-US" sz="1600" b="1" dirty="0"/>
              </a:p>
            </p:txBody>
          </p:sp>
        </p:grpSp>
        <p:grpSp>
          <p:nvGrpSpPr>
            <p:cNvPr id="173" name="Group 172"/>
            <p:cNvGrpSpPr/>
            <p:nvPr/>
          </p:nvGrpSpPr>
          <p:grpSpPr>
            <a:xfrm>
              <a:off x="1951899" y="1859624"/>
              <a:ext cx="516095" cy="338554"/>
              <a:chOff x="6969813" y="1432998"/>
              <a:chExt cx="591918" cy="338554"/>
            </a:xfrm>
          </p:grpSpPr>
          <p:sp>
            <p:nvSpPr>
              <p:cNvPr id="174" name="Rectangle 173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TextBox 174"/>
              <p:cNvSpPr txBox="1"/>
              <p:nvPr/>
            </p:nvSpPr>
            <p:spPr>
              <a:xfrm flipH="1">
                <a:off x="6969813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23</a:t>
                </a:r>
                <a:endParaRPr lang="en-US" sz="1600" b="1" dirty="0"/>
              </a:p>
            </p:txBody>
          </p:sp>
        </p:grpSp>
        <p:grpSp>
          <p:nvGrpSpPr>
            <p:cNvPr id="176" name="Group 175"/>
            <p:cNvGrpSpPr/>
            <p:nvPr/>
          </p:nvGrpSpPr>
          <p:grpSpPr>
            <a:xfrm>
              <a:off x="446317" y="808565"/>
              <a:ext cx="516095" cy="338554"/>
              <a:chOff x="7028079" y="1432998"/>
              <a:chExt cx="591918" cy="338554"/>
            </a:xfrm>
          </p:grpSpPr>
          <p:sp>
            <p:nvSpPr>
              <p:cNvPr id="177" name="Rectangle 176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TextBox 177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6</a:t>
                </a:r>
                <a:endParaRPr lang="en-US" sz="1600" b="1" dirty="0"/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>
              <a:off x="1017629" y="3201481"/>
              <a:ext cx="516095" cy="338554"/>
              <a:chOff x="7028079" y="1432998"/>
              <a:chExt cx="591918" cy="338554"/>
            </a:xfrm>
          </p:grpSpPr>
          <p:sp>
            <p:nvSpPr>
              <p:cNvPr id="180" name="Rectangle 179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62</a:t>
                </a:r>
                <a:endParaRPr lang="en-US" sz="1600" b="1" dirty="0"/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1268273" y="800098"/>
              <a:ext cx="412750" cy="338554"/>
              <a:chOff x="7460188" y="791521"/>
              <a:chExt cx="412750" cy="338554"/>
            </a:xfrm>
          </p:grpSpPr>
          <p:sp>
            <p:nvSpPr>
              <p:cNvPr id="183" name="Oval 182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TextBox 183"/>
              <p:cNvSpPr txBox="1"/>
              <p:nvPr/>
            </p:nvSpPr>
            <p:spPr>
              <a:xfrm>
                <a:off x="7460188" y="791521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10</a:t>
                </a:r>
                <a:endParaRPr lang="en-US" sz="1600" b="1" dirty="0"/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867902" y="1876665"/>
              <a:ext cx="412750" cy="351476"/>
              <a:chOff x="7460188" y="774587"/>
              <a:chExt cx="412750" cy="351476"/>
            </a:xfrm>
          </p:grpSpPr>
          <p:sp>
            <p:nvSpPr>
              <p:cNvPr id="186" name="Oval 185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7460188" y="774587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32</a:t>
                </a:r>
                <a:endParaRPr lang="en-US" sz="1600" b="1" dirty="0"/>
              </a:p>
            </p:txBody>
          </p:sp>
        </p:grpSp>
        <p:grpSp>
          <p:nvGrpSpPr>
            <p:cNvPr id="191" name="Group 190"/>
            <p:cNvGrpSpPr/>
            <p:nvPr/>
          </p:nvGrpSpPr>
          <p:grpSpPr>
            <a:xfrm>
              <a:off x="1469522" y="3204745"/>
              <a:ext cx="412750" cy="338554"/>
              <a:chOff x="7460188" y="808455"/>
              <a:chExt cx="412750" cy="338554"/>
            </a:xfrm>
          </p:grpSpPr>
          <p:sp>
            <p:nvSpPr>
              <p:cNvPr id="192" name="Oval 191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TextBox 192"/>
              <p:cNvSpPr txBox="1"/>
              <p:nvPr/>
            </p:nvSpPr>
            <p:spPr>
              <a:xfrm>
                <a:off x="7460188" y="808455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57</a:t>
                </a:r>
                <a:endParaRPr lang="en-US" sz="1600" b="1" dirty="0"/>
              </a:p>
            </p:txBody>
          </p:sp>
        </p:grpSp>
        <p:sp>
          <p:nvSpPr>
            <p:cNvPr id="195" name="Oval 194"/>
            <p:cNvSpPr/>
            <p:nvPr/>
          </p:nvSpPr>
          <p:spPr>
            <a:xfrm>
              <a:off x="3319602" y="1866294"/>
              <a:ext cx="306194" cy="313267"/>
            </a:xfrm>
            <a:prstGeom prst="ellipse">
              <a:avLst/>
            </a:prstGeom>
            <a:solidFill>
              <a:srgbClr val="000000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 rot="1621144">
              <a:off x="3292552" y="1473783"/>
              <a:ext cx="585594" cy="1107996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600" dirty="0" smtClean="0">
                  <a:solidFill>
                    <a:schemeClr val="bg1">
                      <a:lumMod val="50000"/>
                    </a:schemeClr>
                  </a:solidFill>
                </a:rPr>
                <a:t>/</a:t>
              </a:r>
              <a:endParaRPr lang="en-US" sz="6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4618" y="4138201"/>
            <a:ext cx="2556358" cy="1722030"/>
            <a:chOff x="422918" y="4265201"/>
            <a:chExt cx="2556358" cy="1722030"/>
          </a:xfrm>
        </p:grpSpPr>
        <p:sp>
          <p:nvSpPr>
            <p:cNvPr id="199" name="Text Placeholder 2"/>
            <p:cNvSpPr txBox="1">
              <a:spLocks/>
            </p:cNvSpPr>
            <p:nvPr/>
          </p:nvSpPr>
          <p:spPr>
            <a:xfrm>
              <a:off x="808635" y="4265201"/>
              <a:ext cx="2170641" cy="14582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txBody>
            <a:bodyPr lIns="91425" tIns="91425" rIns="91425" bIns="91425" anchor="t" anchorCtr="0"/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  <a:lvl3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3pPr>
              <a:lvl4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4pPr>
              <a:lvl5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5pPr>
              <a:lvl6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6pPr>
              <a:lvl7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7pPr>
              <a:lvl8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8pPr>
              <a:lvl9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9pPr>
            </a:lstStyle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Dead affected male</a:t>
              </a:r>
            </a:p>
            <a:p>
              <a:pPr marL="0" indent="0" algn="l">
                <a:buFont typeface="Arial"/>
                <a:buNone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00" name="Group 199"/>
            <p:cNvGrpSpPr/>
            <p:nvPr/>
          </p:nvGrpSpPr>
          <p:grpSpPr>
            <a:xfrm>
              <a:off x="503354" y="4300600"/>
              <a:ext cx="179824" cy="1106658"/>
              <a:chOff x="670725" y="1757159"/>
              <a:chExt cx="399047" cy="1929150"/>
            </a:xfrm>
          </p:grpSpPr>
          <p:sp>
            <p:nvSpPr>
              <p:cNvPr id="201" name="Oval 200"/>
              <p:cNvSpPr/>
              <p:nvPr/>
            </p:nvSpPr>
            <p:spPr>
              <a:xfrm>
                <a:off x="670725" y="1757159"/>
                <a:ext cx="372113" cy="3898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Oval 201"/>
              <p:cNvSpPr/>
              <p:nvPr/>
            </p:nvSpPr>
            <p:spPr>
              <a:xfrm>
                <a:off x="670725" y="2321276"/>
                <a:ext cx="386385" cy="38981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Rectangle 202"/>
              <p:cNvSpPr/>
              <p:nvPr/>
            </p:nvSpPr>
            <p:spPr>
              <a:xfrm>
                <a:off x="670725" y="3329585"/>
                <a:ext cx="399047" cy="35672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Rectangle 203"/>
              <p:cNvSpPr/>
              <p:nvPr/>
            </p:nvSpPr>
            <p:spPr>
              <a:xfrm>
                <a:off x="670725" y="2868052"/>
                <a:ext cx="399047" cy="35672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5" name="Rectangle 204"/>
            <p:cNvSpPr/>
            <p:nvPr/>
          </p:nvSpPr>
          <p:spPr>
            <a:xfrm>
              <a:off x="505378" y="5495440"/>
              <a:ext cx="179824" cy="20463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TextBox 205"/>
            <p:cNvSpPr txBox="1"/>
            <p:nvPr/>
          </p:nvSpPr>
          <p:spPr>
            <a:xfrm rot="1621144">
              <a:off x="422918" y="5340900"/>
              <a:ext cx="58559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/>
                  </a:solidFill>
                </a:rPr>
                <a:t>/</a:t>
              </a:r>
              <a:endParaRPr lang="en-US" sz="36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3492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667000" y="4170110"/>
            <a:ext cx="8229600" cy="973390"/>
          </a:xfrm>
        </p:spPr>
        <p:txBody>
          <a:bodyPr/>
          <a:lstStyle/>
          <a:p>
            <a:pPr marL="0" indent="0" algn="l">
              <a:buNone/>
            </a:pPr>
            <a:r>
              <a:rPr lang="en-US" sz="2000" b="1" dirty="0" smtClean="0"/>
              <a:t>Create a breeding plan for your subpopulations</a:t>
            </a:r>
          </a:p>
          <a:p>
            <a:pPr marL="0" indent="0" algn="l">
              <a:buNone/>
            </a:pPr>
            <a:endParaRPr lang="en-US" sz="2000" dirty="0" smtClean="0"/>
          </a:p>
          <a:p>
            <a:pPr algn="l"/>
            <a:r>
              <a:rPr lang="en-US" sz="2000" dirty="0" smtClean="0"/>
              <a:t>What is your best mating pair?</a:t>
            </a:r>
          </a:p>
          <a:p>
            <a:pPr algn="l"/>
            <a:r>
              <a:rPr lang="en-US" sz="2000" dirty="0" smtClean="0"/>
              <a:t>What is your worst mating pair?</a:t>
            </a:r>
          </a:p>
          <a:p>
            <a:pPr algn="l"/>
            <a:endParaRPr lang="en-US" sz="2000" dirty="0" smtClean="0"/>
          </a:p>
          <a:p>
            <a:pPr algn="l"/>
            <a:endParaRPr lang="en-US" sz="20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95078" y="131947"/>
            <a:ext cx="7664622" cy="681381"/>
          </a:xfrm>
          <a:prstGeom prst="rect">
            <a:avLst/>
          </a:prstGeom>
        </p:spPr>
        <p:txBody>
          <a:bodyPr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 algn="ctr"/>
            <a:r>
              <a:rPr lang="en-US" sz="3200" u="sng" dirty="0" smtClean="0">
                <a:solidFill>
                  <a:srgbClr val="FFFFFF"/>
                </a:solidFill>
              </a:rPr>
              <a:t>California Condor</a:t>
            </a:r>
            <a:r>
              <a:rPr lang="en-US" sz="3200" dirty="0" smtClean="0">
                <a:solidFill>
                  <a:srgbClr val="FFFFFF"/>
                </a:solidFill>
              </a:rPr>
              <a:t>: You’re the Zoo!</a:t>
            </a:r>
            <a:endParaRPr lang="en-US" sz="3200" u="sng" dirty="0">
              <a:solidFill>
                <a:srgbClr val="FFFFFF"/>
              </a:solidFill>
            </a:endParaRPr>
          </a:p>
        </p:txBody>
      </p:sp>
      <p:pic>
        <p:nvPicPr>
          <p:cNvPr id="18" name="Picture 17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971" y="4911116"/>
            <a:ext cx="1371433" cy="1712618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52211" y="711201"/>
            <a:ext cx="9196211" cy="3225800"/>
            <a:chOff x="-52211" y="711201"/>
            <a:chExt cx="9196211" cy="3225800"/>
          </a:xfrm>
        </p:grpSpPr>
        <p:grpSp>
          <p:nvGrpSpPr>
            <p:cNvPr id="93" name="Group 92"/>
            <p:cNvGrpSpPr/>
            <p:nvPr/>
          </p:nvGrpSpPr>
          <p:grpSpPr>
            <a:xfrm>
              <a:off x="-52211" y="711201"/>
              <a:ext cx="9196211" cy="3225800"/>
              <a:chOff x="-52211" y="1117601"/>
              <a:chExt cx="9196211" cy="3225800"/>
            </a:xfrm>
          </p:grpSpPr>
          <p:pic>
            <p:nvPicPr>
              <p:cNvPr id="94" name="Picture 93" descr="2.pdf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52211" y="1117601"/>
                <a:ext cx="9196211" cy="3225800"/>
              </a:xfrm>
              <a:prstGeom prst="rect">
                <a:avLst/>
              </a:prstGeom>
            </p:spPr>
          </p:pic>
          <p:sp>
            <p:nvSpPr>
              <p:cNvPr id="95" name="Rectangle 94"/>
              <p:cNvSpPr/>
              <p:nvPr/>
            </p:nvSpPr>
            <p:spPr>
              <a:xfrm>
                <a:off x="6731000" y="3492500"/>
                <a:ext cx="1727200" cy="330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342900" y="3975100"/>
                <a:ext cx="17272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2921000" y="2641600"/>
                <a:ext cx="24384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Rectangle 97"/>
              <p:cNvSpPr/>
              <p:nvPr/>
            </p:nvSpPr>
            <p:spPr>
              <a:xfrm>
                <a:off x="5549900" y="26543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Rectangle 98"/>
              <p:cNvSpPr/>
              <p:nvPr/>
            </p:nvSpPr>
            <p:spPr>
              <a:xfrm>
                <a:off x="3238500" y="15621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Rectangle 99"/>
              <p:cNvSpPr/>
              <p:nvPr/>
            </p:nvSpPr>
            <p:spPr>
              <a:xfrm>
                <a:off x="4076700" y="15621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Rectangle 100"/>
              <p:cNvSpPr/>
              <p:nvPr/>
            </p:nvSpPr>
            <p:spPr>
              <a:xfrm>
                <a:off x="2514600" y="15621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Rectangle 101"/>
              <p:cNvSpPr/>
              <p:nvPr/>
            </p:nvSpPr>
            <p:spPr>
              <a:xfrm>
                <a:off x="2254250" y="26035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Rectangle 102"/>
              <p:cNvSpPr/>
              <p:nvPr/>
            </p:nvSpPr>
            <p:spPr>
              <a:xfrm>
                <a:off x="5981700" y="15621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7451918" y="783281"/>
              <a:ext cx="412750" cy="342782"/>
              <a:chOff x="7451918" y="783281"/>
              <a:chExt cx="412750" cy="342782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00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7451918" y="783281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11</a:t>
                </a:r>
                <a:endParaRPr lang="en-US" sz="1600" b="1" dirty="0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7813291" y="2739076"/>
              <a:ext cx="412750" cy="347020"/>
              <a:chOff x="1320803" y="770576"/>
              <a:chExt cx="412750" cy="347020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1369508" y="791629"/>
                <a:ext cx="319591" cy="3259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1320803" y="770576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49</a:t>
                </a:r>
                <a:endParaRPr lang="en-US" sz="1600" b="1" dirty="0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7028079" y="1432998"/>
              <a:ext cx="591918" cy="323949"/>
              <a:chOff x="7028079" y="1432998"/>
              <a:chExt cx="591918" cy="323949"/>
            </a:xfrm>
          </p:grpSpPr>
          <p:sp>
            <p:nvSpPr>
              <p:cNvPr id="86" name="Rectangle 85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 flipH="1">
                <a:off x="7028079" y="1432998"/>
                <a:ext cx="591918" cy="265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21</a:t>
                </a:r>
                <a:endParaRPr lang="en-US" sz="1600" b="1" dirty="0"/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6758593" y="795973"/>
              <a:ext cx="591918" cy="338554"/>
              <a:chOff x="7053479" y="1428871"/>
              <a:chExt cx="591918" cy="338554"/>
            </a:xfrm>
          </p:grpSpPr>
          <p:sp>
            <p:nvSpPr>
              <p:cNvPr id="111" name="Rectangle 110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 flipH="1">
                <a:off x="7053479" y="1428871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</a:t>
                </a:r>
                <a:endParaRPr lang="en-US" sz="1600" b="1" dirty="0"/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8086038" y="825502"/>
              <a:ext cx="516095" cy="338554"/>
              <a:chOff x="7028079" y="1432998"/>
              <a:chExt cx="591918" cy="338554"/>
            </a:xfrm>
          </p:grpSpPr>
          <p:sp>
            <p:nvSpPr>
              <p:cNvPr id="118" name="Rectangle 117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/>
                  <a:t>7</a:t>
                </a:r>
                <a:endParaRPr lang="en-US" sz="1600" b="1" dirty="0"/>
              </a:p>
            </p:txBody>
          </p:sp>
        </p:grpSp>
        <p:grpSp>
          <p:nvGrpSpPr>
            <p:cNvPr id="120" name="Group 119"/>
            <p:cNvGrpSpPr/>
            <p:nvPr/>
          </p:nvGrpSpPr>
          <p:grpSpPr>
            <a:xfrm>
              <a:off x="8176683" y="2736862"/>
              <a:ext cx="412750" cy="338554"/>
              <a:chOff x="7469716" y="787532"/>
              <a:chExt cx="412750" cy="338554"/>
            </a:xfrm>
          </p:grpSpPr>
          <p:sp>
            <p:nvSpPr>
              <p:cNvPr id="121" name="Oval 120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00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7469716" y="787532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50</a:t>
                </a:r>
                <a:endParaRPr lang="en-US" sz="1600" b="1" dirty="0"/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6178501" y="1871023"/>
              <a:ext cx="412750" cy="343009"/>
              <a:chOff x="7451721" y="783054"/>
              <a:chExt cx="412750" cy="343009"/>
            </a:xfrm>
          </p:grpSpPr>
          <p:sp>
            <p:nvSpPr>
              <p:cNvPr id="128" name="Oval 12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40</a:t>
                </a:r>
                <a:endParaRPr lang="en-US" sz="1600" b="1" dirty="0"/>
              </a:p>
            </p:txBody>
          </p:sp>
        </p:grpSp>
        <p:grpSp>
          <p:nvGrpSpPr>
            <p:cNvPr id="132" name="Group 131"/>
            <p:cNvGrpSpPr/>
            <p:nvPr/>
          </p:nvGrpSpPr>
          <p:grpSpPr>
            <a:xfrm>
              <a:off x="5701531" y="1867867"/>
              <a:ext cx="412750" cy="343009"/>
              <a:chOff x="7451721" y="783054"/>
              <a:chExt cx="412750" cy="343009"/>
            </a:xfrm>
          </p:grpSpPr>
          <p:sp>
            <p:nvSpPr>
              <p:cNvPr id="138" name="Oval 13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39</a:t>
                </a:r>
                <a:endParaRPr lang="en-US" sz="1600" b="1" dirty="0"/>
              </a:p>
            </p:txBody>
          </p:sp>
        </p:grpSp>
        <p:grpSp>
          <p:nvGrpSpPr>
            <p:cNvPr id="140" name="Group 139"/>
            <p:cNvGrpSpPr/>
            <p:nvPr/>
          </p:nvGrpSpPr>
          <p:grpSpPr>
            <a:xfrm>
              <a:off x="5266216" y="1870911"/>
              <a:ext cx="412750" cy="343009"/>
              <a:chOff x="7451721" y="783054"/>
              <a:chExt cx="412750" cy="343009"/>
            </a:xfrm>
          </p:grpSpPr>
          <p:sp>
            <p:nvSpPr>
              <p:cNvPr id="141" name="Oval 140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31</a:t>
                </a:r>
                <a:endParaRPr lang="en-US" sz="1600" b="1" dirty="0"/>
              </a:p>
            </p:txBody>
          </p:sp>
        </p:grpSp>
        <p:grpSp>
          <p:nvGrpSpPr>
            <p:cNvPr id="143" name="Group 142"/>
            <p:cNvGrpSpPr/>
            <p:nvPr/>
          </p:nvGrpSpPr>
          <p:grpSpPr>
            <a:xfrm>
              <a:off x="4870499" y="1870910"/>
              <a:ext cx="412750" cy="343009"/>
              <a:chOff x="7451721" y="783054"/>
              <a:chExt cx="412750" cy="343009"/>
            </a:xfrm>
          </p:grpSpPr>
          <p:sp>
            <p:nvSpPr>
              <p:cNvPr id="144" name="Oval 143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30</a:t>
                </a:r>
                <a:endParaRPr lang="en-US" sz="1600" b="1" dirty="0"/>
              </a:p>
            </p:txBody>
          </p:sp>
        </p:grpSp>
        <p:grpSp>
          <p:nvGrpSpPr>
            <p:cNvPr id="149" name="Group 148"/>
            <p:cNvGrpSpPr/>
            <p:nvPr/>
          </p:nvGrpSpPr>
          <p:grpSpPr>
            <a:xfrm>
              <a:off x="4376367" y="1873353"/>
              <a:ext cx="516095" cy="340883"/>
              <a:chOff x="6979524" y="1416064"/>
              <a:chExt cx="591918" cy="340883"/>
            </a:xfrm>
          </p:grpSpPr>
          <p:sp>
            <p:nvSpPr>
              <p:cNvPr id="150" name="Rectangle 149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 flipH="1">
                <a:off x="6979524" y="1416064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25</a:t>
                </a:r>
                <a:endParaRPr lang="en-US" sz="1600" b="1" dirty="0"/>
              </a:p>
            </p:txBody>
          </p:sp>
        </p:grpSp>
        <p:grpSp>
          <p:nvGrpSpPr>
            <p:cNvPr id="152" name="Group 151"/>
            <p:cNvGrpSpPr/>
            <p:nvPr/>
          </p:nvGrpSpPr>
          <p:grpSpPr>
            <a:xfrm>
              <a:off x="4068392" y="1878664"/>
              <a:ext cx="412750" cy="339597"/>
              <a:chOff x="7451880" y="786466"/>
              <a:chExt cx="412750" cy="339597"/>
            </a:xfrm>
          </p:grpSpPr>
          <p:sp>
            <p:nvSpPr>
              <p:cNvPr id="153" name="Oval 152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00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TextBox 153"/>
              <p:cNvSpPr txBox="1"/>
              <p:nvPr/>
            </p:nvSpPr>
            <p:spPr>
              <a:xfrm>
                <a:off x="7451880" y="786466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24</a:t>
                </a:r>
                <a:endParaRPr lang="en-US" sz="1600" b="1" dirty="0"/>
              </a:p>
            </p:txBody>
          </p:sp>
        </p:grpSp>
        <p:grpSp>
          <p:nvGrpSpPr>
            <p:cNvPr id="155" name="Group 154"/>
            <p:cNvGrpSpPr/>
            <p:nvPr/>
          </p:nvGrpSpPr>
          <p:grpSpPr>
            <a:xfrm>
              <a:off x="5662032" y="766234"/>
              <a:ext cx="412750" cy="343009"/>
              <a:chOff x="7451721" y="783054"/>
              <a:chExt cx="412750" cy="343009"/>
            </a:xfrm>
          </p:grpSpPr>
          <p:sp>
            <p:nvSpPr>
              <p:cNvPr id="156" name="Oval 155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TextBox 156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12</a:t>
                </a:r>
                <a:endParaRPr lang="en-US" sz="1600" b="1" dirty="0"/>
              </a:p>
            </p:txBody>
          </p:sp>
        </p:grpSp>
        <p:grpSp>
          <p:nvGrpSpPr>
            <p:cNvPr id="158" name="Group 157"/>
            <p:cNvGrpSpPr/>
            <p:nvPr/>
          </p:nvGrpSpPr>
          <p:grpSpPr>
            <a:xfrm>
              <a:off x="4948487" y="797978"/>
              <a:ext cx="516095" cy="338554"/>
              <a:chOff x="7028079" y="1432998"/>
              <a:chExt cx="591918" cy="338554"/>
            </a:xfrm>
          </p:grpSpPr>
          <p:sp>
            <p:nvSpPr>
              <p:cNvPr id="159" name="Rectangle 158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TextBox 159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3</a:t>
                </a:r>
                <a:endParaRPr lang="en-US" sz="1600" b="1" dirty="0"/>
              </a:p>
            </p:txBody>
          </p:sp>
        </p:grpSp>
        <p:grpSp>
          <p:nvGrpSpPr>
            <p:cNvPr id="161" name="Group 160"/>
            <p:cNvGrpSpPr/>
            <p:nvPr/>
          </p:nvGrpSpPr>
          <p:grpSpPr>
            <a:xfrm>
              <a:off x="6889442" y="2654327"/>
              <a:ext cx="412750" cy="343009"/>
              <a:chOff x="7451721" y="783054"/>
              <a:chExt cx="412750" cy="343009"/>
            </a:xfrm>
          </p:grpSpPr>
          <p:sp>
            <p:nvSpPr>
              <p:cNvPr id="162" name="Oval 161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TextBox 162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44</a:t>
                </a:r>
                <a:endParaRPr lang="en-US" sz="1600" b="1" dirty="0"/>
              </a:p>
            </p:txBody>
          </p:sp>
        </p:grpSp>
        <p:grpSp>
          <p:nvGrpSpPr>
            <p:cNvPr id="164" name="Group 163"/>
            <p:cNvGrpSpPr/>
            <p:nvPr/>
          </p:nvGrpSpPr>
          <p:grpSpPr>
            <a:xfrm>
              <a:off x="2981330" y="800098"/>
              <a:ext cx="419432" cy="338554"/>
              <a:chOff x="7504308" y="791521"/>
              <a:chExt cx="419432" cy="338554"/>
            </a:xfrm>
          </p:grpSpPr>
          <p:sp>
            <p:nvSpPr>
              <p:cNvPr id="165" name="Oval 164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7510990" y="791521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/>
                  <a:t>8</a:t>
                </a:r>
                <a:endParaRPr lang="en-US" sz="1600" b="1" dirty="0"/>
              </a:p>
            </p:txBody>
          </p:sp>
        </p:grpSp>
        <p:grpSp>
          <p:nvGrpSpPr>
            <p:cNvPr id="167" name="Group 166"/>
            <p:cNvGrpSpPr/>
            <p:nvPr/>
          </p:nvGrpSpPr>
          <p:grpSpPr>
            <a:xfrm>
              <a:off x="2226331" y="817146"/>
              <a:ext cx="516095" cy="338554"/>
              <a:chOff x="7028079" y="1432998"/>
              <a:chExt cx="591918" cy="338554"/>
            </a:xfrm>
          </p:grpSpPr>
          <p:sp>
            <p:nvSpPr>
              <p:cNvPr id="168" name="Rectangle 167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4</a:t>
                </a:r>
                <a:endParaRPr lang="en-US" sz="1600" b="1" dirty="0"/>
              </a:p>
            </p:txBody>
          </p:sp>
        </p:grpSp>
        <p:grpSp>
          <p:nvGrpSpPr>
            <p:cNvPr id="170" name="Group 169"/>
            <p:cNvGrpSpPr/>
            <p:nvPr/>
          </p:nvGrpSpPr>
          <p:grpSpPr>
            <a:xfrm>
              <a:off x="2578468" y="1875366"/>
              <a:ext cx="516095" cy="338554"/>
              <a:chOff x="6979524" y="1432998"/>
              <a:chExt cx="591918" cy="338554"/>
            </a:xfrm>
          </p:grpSpPr>
          <p:sp>
            <p:nvSpPr>
              <p:cNvPr id="171" name="Rectangle 170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 flipH="1">
                <a:off x="6979524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</a:t>
                </a:r>
                <a:r>
                  <a:rPr lang="en-US" sz="1600" b="1" dirty="0" smtClean="0"/>
                  <a:t>7</a:t>
                </a:r>
                <a:endParaRPr lang="en-US" sz="1600" b="1" dirty="0"/>
              </a:p>
            </p:txBody>
          </p:sp>
        </p:grpSp>
        <p:grpSp>
          <p:nvGrpSpPr>
            <p:cNvPr id="173" name="Group 172"/>
            <p:cNvGrpSpPr/>
            <p:nvPr/>
          </p:nvGrpSpPr>
          <p:grpSpPr>
            <a:xfrm>
              <a:off x="1953393" y="1867654"/>
              <a:ext cx="516095" cy="338554"/>
              <a:chOff x="6971526" y="1441028"/>
              <a:chExt cx="591918" cy="338554"/>
            </a:xfrm>
          </p:grpSpPr>
          <p:sp>
            <p:nvSpPr>
              <p:cNvPr id="174" name="Rectangle 173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TextBox 174"/>
              <p:cNvSpPr txBox="1"/>
              <p:nvPr/>
            </p:nvSpPr>
            <p:spPr>
              <a:xfrm flipH="1">
                <a:off x="6971526" y="144102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23</a:t>
                </a:r>
                <a:endParaRPr lang="en-US" sz="1600" b="1" dirty="0"/>
              </a:p>
            </p:txBody>
          </p:sp>
        </p:grpSp>
        <p:grpSp>
          <p:nvGrpSpPr>
            <p:cNvPr id="176" name="Group 175"/>
            <p:cNvGrpSpPr/>
            <p:nvPr/>
          </p:nvGrpSpPr>
          <p:grpSpPr>
            <a:xfrm>
              <a:off x="446317" y="808565"/>
              <a:ext cx="516095" cy="338554"/>
              <a:chOff x="7028079" y="1432998"/>
              <a:chExt cx="591918" cy="338554"/>
            </a:xfrm>
          </p:grpSpPr>
          <p:sp>
            <p:nvSpPr>
              <p:cNvPr id="177" name="Rectangle 176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TextBox 177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6</a:t>
                </a:r>
                <a:endParaRPr lang="en-US" sz="1600" b="1" dirty="0"/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>
              <a:off x="1017629" y="3201481"/>
              <a:ext cx="516095" cy="338554"/>
              <a:chOff x="7028079" y="1432998"/>
              <a:chExt cx="591918" cy="338554"/>
            </a:xfrm>
          </p:grpSpPr>
          <p:sp>
            <p:nvSpPr>
              <p:cNvPr id="180" name="Rectangle 179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62</a:t>
                </a:r>
                <a:endParaRPr lang="en-US" sz="1600" b="1" dirty="0"/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1268273" y="800098"/>
              <a:ext cx="412750" cy="338554"/>
              <a:chOff x="7460188" y="791521"/>
              <a:chExt cx="412750" cy="338554"/>
            </a:xfrm>
          </p:grpSpPr>
          <p:sp>
            <p:nvSpPr>
              <p:cNvPr id="183" name="Oval 182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TextBox 183"/>
              <p:cNvSpPr txBox="1"/>
              <p:nvPr/>
            </p:nvSpPr>
            <p:spPr>
              <a:xfrm>
                <a:off x="7460188" y="791521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10</a:t>
                </a:r>
                <a:endParaRPr lang="en-US" sz="1600" b="1" dirty="0"/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867902" y="1876665"/>
              <a:ext cx="412750" cy="351476"/>
              <a:chOff x="7460188" y="774587"/>
              <a:chExt cx="412750" cy="351476"/>
            </a:xfrm>
          </p:grpSpPr>
          <p:sp>
            <p:nvSpPr>
              <p:cNvPr id="186" name="Oval 185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7460188" y="774587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32</a:t>
                </a:r>
                <a:endParaRPr lang="en-US" sz="1600" b="1" dirty="0"/>
              </a:p>
            </p:txBody>
          </p:sp>
        </p:grpSp>
        <p:grpSp>
          <p:nvGrpSpPr>
            <p:cNvPr id="191" name="Group 190"/>
            <p:cNvGrpSpPr/>
            <p:nvPr/>
          </p:nvGrpSpPr>
          <p:grpSpPr>
            <a:xfrm>
              <a:off x="1469522" y="3204745"/>
              <a:ext cx="412750" cy="338554"/>
              <a:chOff x="7460188" y="808455"/>
              <a:chExt cx="412750" cy="338554"/>
            </a:xfrm>
          </p:grpSpPr>
          <p:sp>
            <p:nvSpPr>
              <p:cNvPr id="192" name="Oval 191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TextBox 192"/>
              <p:cNvSpPr txBox="1"/>
              <p:nvPr/>
            </p:nvSpPr>
            <p:spPr>
              <a:xfrm>
                <a:off x="7460188" y="808455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57</a:t>
                </a:r>
                <a:endParaRPr lang="en-US" sz="1600" b="1" dirty="0"/>
              </a:p>
            </p:txBody>
          </p:sp>
        </p:grpSp>
        <p:sp>
          <p:nvSpPr>
            <p:cNvPr id="195" name="Oval 194"/>
            <p:cNvSpPr/>
            <p:nvPr/>
          </p:nvSpPr>
          <p:spPr>
            <a:xfrm>
              <a:off x="3319602" y="1866294"/>
              <a:ext cx="306194" cy="313267"/>
            </a:xfrm>
            <a:prstGeom prst="ellipse">
              <a:avLst/>
            </a:prstGeom>
            <a:solidFill>
              <a:srgbClr val="000000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 rot="1621144">
              <a:off x="3292552" y="1473783"/>
              <a:ext cx="585594" cy="1107996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600" dirty="0" smtClean="0">
                  <a:solidFill>
                    <a:schemeClr val="bg1">
                      <a:lumMod val="50000"/>
                    </a:schemeClr>
                  </a:solidFill>
                </a:rPr>
                <a:t>/</a:t>
              </a:r>
              <a:endParaRPr lang="en-US" sz="6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4618" y="4138201"/>
            <a:ext cx="2556358" cy="1722030"/>
            <a:chOff x="422918" y="4265201"/>
            <a:chExt cx="2556358" cy="1722030"/>
          </a:xfrm>
        </p:grpSpPr>
        <p:sp>
          <p:nvSpPr>
            <p:cNvPr id="199" name="Text Placeholder 2"/>
            <p:cNvSpPr txBox="1">
              <a:spLocks/>
            </p:cNvSpPr>
            <p:nvPr/>
          </p:nvSpPr>
          <p:spPr>
            <a:xfrm>
              <a:off x="808635" y="4265201"/>
              <a:ext cx="2170641" cy="14582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txBody>
            <a:bodyPr lIns="91425" tIns="91425" rIns="91425" bIns="91425" anchor="t" anchorCtr="0"/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  <a:lvl3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3pPr>
              <a:lvl4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4pPr>
              <a:lvl5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5pPr>
              <a:lvl6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6pPr>
              <a:lvl7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7pPr>
              <a:lvl8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8pPr>
              <a:lvl9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9pPr>
            </a:lstStyle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Dead affected male</a:t>
              </a:r>
            </a:p>
            <a:p>
              <a:pPr marL="0" indent="0" algn="l">
                <a:buFont typeface="Arial"/>
                <a:buNone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00" name="Group 199"/>
            <p:cNvGrpSpPr/>
            <p:nvPr/>
          </p:nvGrpSpPr>
          <p:grpSpPr>
            <a:xfrm>
              <a:off x="503354" y="4300600"/>
              <a:ext cx="179824" cy="1106658"/>
              <a:chOff x="670725" y="1757159"/>
              <a:chExt cx="399047" cy="1929150"/>
            </a:xfrm>
          </p:grpSpPr>
          <p:sp>
            <p:nvSpPr>
              <p:cNvPr id="201" name="Oval 200"/>
              <p:cNvSpPr/>
              <p:nvPr/>
            </p:nvSpPr>
            <p:spPr>
              <a:xfrm>
                <a:off x="670725" y="1757159"/>
                <a:ext cx="372113" cy="3898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Oval 201"/>
              <p:cNvSpPr/>
              <p:nvPr/>
            </p:nvSpPr>
            <p:spPr>
              <a:xfrm>
                <a:off x="670725" y="2321276"/>
                <a:ext cx="386385" cy="38981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Rectangle 202"/>
              <p:cNvSpPr/>
              <p:nvPr/>
            </p:nvSpPr>
            <p:spPr>
              <a:xfrm>
                <a:off x="670725" y="3329585"/>
                <a:ext cx="399047" cy="35672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Rectangle 203"/>
              <p:cNvSpPr/>
              <p:nvPr/>
            </p:nvSpPr>
            <p:spPr>
              <a:xfrm>
                <a:off x="670725" y="2868052"/>
                <a:ext cx="399047" cy="35672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5" name="Rectangle 204"/>
            <p:cNvSpPr/>
            <p:nvPr/>
          </p:nvSpPr>
          <p:spPr>
            <a:xfrm>
              <a:off x="505378" y="5495440"/>
              <a:ext cx="179824" cy="20463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TextBox 205"/>
            <p:cNvSpPr txBox="1"/>
            <p:nvPr/>
          </p:nvSpPr>
          <p:spPr>
            <a:xfrm rot="1621144">
              <a:off x="422918" y="5340900"/>
              <a:ext cx="58559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/>
                  </a:solidFill>
                </a:rPr>
                <a:t>/</a:t>
              </a:r>
              <a:endParaRPr lang="en-US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04" name="Title 1"/>
          <p:cNvSpPr txBox="1">
            <a:spLocks/>
          </p:cNvSpPr>
          <p:nvPr/>
        </p:nvSpPr>
        <p:spPr>
          <a:xfrm>
            <a:off x="666578" y="81147"/>
            <a:ext cx="7664622" cy="681381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 algn="ctr"/>
            <a:r>
              <a:rPr lang="en-US" sz="3200" u="sng" dirty="0" smtClean="0">
                <a:solidFill>
                  <a:schemeClr val="tx1"/>
                </a:solidFill>
              </a:rPr>
              <a:t>Yellow </a:t>
            </a:r>
            <a:r>
              <a:rPr lang="en-US" sz="3200" u="sng" dirty="0" smtClean="0">
                <a:solidFill>
                  <a:schemeClr val="tx1"/>
                </a:solidFill>
              </a:rPr>
              <a:t>Zoo</a:t>
            </a:r>
            <a:endParaRPr lang="en-US" sz="3200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727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667000" y="4170110"/>
            <a:ext cx="8229600" cy="973390"/>
          </a:xfrm>
        </p:spPr>
        <p:txBody>
          <a:bodyPr/>
          <a:lstStyle/>
          <a:p>
            <a:pPr marL="0" indent="0" algn="l">
              <a:buNone/>
            </a:pPr>
            <a:r>
              <a:rPr lang="en-US" sz="2000" b="1" dirty="0" smtClean="0"/>
              <a:t>Create a breeding plan for your subpopulations</a:t>
            </a:r>
          </a:p>
          <a:p>
            <a:pPr marL="0" indent="0" algn="l">
              <a:buNone/>
            </a:pPr>
            <a:endParaRPr lang="en-US" sz="2000" dirty="0" smtClean="0"/>
          </a:p>
          <a:p>
            <a:pPr algn="l"/>
            <a:r>
              <a:rPr lang="en-US" sz="2000" dirty="0" smtClean="0"/>
              <a:t>What is your best mating pair?</a:t>
            </a:r>
          </a:p>
          <a:p>
            <a:pPr algn="l"/>
            <a:r>
              <a:rPr lang="en-US" sz="2000" dirty="0" smtClean="0"/>
              <a:t>What is your worst mating pair?</a:t>
            </a:r>
          </a:p>
          <a:p>
            <a:pPr algn="l"/>
            <a:endParaRPr lang="en-US" sz="2000" dirty="0" smtClean="0"/>
          </a:p>
          <a:p>
            <a:pPr algn="l"/>
            <a:endParaRPr lang="en-US" sz="2000" dirty="0"/>
          </a:p>
        </p:txBody>
      </p:sp>
      <p:pic>
        <p:nvPicPr>
          <p:cNvPr id="18" name="Picture 17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971" y="4911116"/>
            <a:ext cx="1371433" cy="1712618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52211" y="711201"/>
            <a:ext cx="9196211" cy="3225800"/>
            <a:chOff x="-52211" y="711201"/>
            <a:chExt cx="9196211" cy="3225800"/>
          </a:xfrm>
        </p:grpSpPr>
        <p:grpSp>
          <p:nvGrpSpPr>
            <p:cNvPr id="93" name="Group 92"/>
            <p:cNvGrpSpPr/>
            <p:nvPr/>
          </p:nvGrpSpPr>
          <p:grpSpPr>
            <a:xfrm>
              <a:off x="-52211" y="711201"/>
              <a:ext cx="9196211" cy="3225800"/>
              <a:chOff x="-52211" y="1117601"/>
              <a:chExt cx="9196211" cy="3225800"/>
            </a:xfrm>
          </p:grpSpPr>
          <p:pic>
            <p:nvPicPr>
              <p:cNvPr id="94" name="Picture 93" descr="2.pdf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52211" y="1117601"/>
                <a:ext cx="9196211" cy="3225800"/>
              </a:xfrm>
              <a:prstGeom prst="rect">
                <a:avLst/>
              </a:prstGeom>
            </p:spPr>
          </p:pic>
          <p:sp>
            <p:nvSpPr>
              <p:cNvPr id="95" name="Rectangle 94"/>
              <p:cNvSpPr/>
              <p:nvPr/>
            </p:nvSpPr>
            <p:spPr>
              <a:xfrm>
                <a:off x="6731000" y="3492500"/>
                <a:ext cx="1727200" cy="330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342900" y="3975100"/>
                <a:ext cx="17272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2921000" y="2641600"/>
                <a:ext cx="24384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Rectangle 97"/>
              <p:cNvSpPr/>
              <p:nvPr/>
            </p:nvSpPr>
            <p:spPr>
              <a:xfrm>
                <a:off x="5549900" y="26543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Rectangle 98"/>
              <p:cNvSpPr/>
              <p:nvPr/>
            </p:nvSpPr>
            <p:spPr>
              <a:xfrm>
                <a:off x="3238500" y="15621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Rectangle 99"/>
              <p:cNvSpPr/>
              <p:nvPr/>
            </p:nvSpPr>
            <p:spPr>
              <a:xfrm>
                <a:off x="4076700" y="15621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Rectangle 100"/>
              <p:cNvSpPr/>
              <p:nvPr/>
            </p:nvSpPr>
            <p:spPr>
              <a:xfrm>
                <a:off x="2514600" y="15621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Rectangle 101"/>
              <p:cNvSpPr/>
              <p:nvPr/>
            </p:nvSpPr>
            <p:spPr>
              <a:xfrm>
                <a:off x="2254250" y="26035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Rectangle 102"/>
              <p:cNvSpPr/>
              <p:nvPr/>
            </p:nvSpPr>
            <p:spPr>
              <a:xfrm>
                <a:off x="5981700" y="15621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7451721" y="783054"/>
              <a:ext cx="412750" cy="343009"/>
              <a:chOff x="7451721" y="783054"/>
              <a:chExt cx="412750" cy="343009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11</a:t>
                </a:r>
                <a:endParaRPr lang="en-US" sz="1600" b="1" dirty="0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7813291" y="2739076"/>
              <a:ext cx="412750" cy="347020"/>
              <a:chOff x="1320803" y="770576"/>
              <a:chExt cx="412750" cy="347020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1369508" y="791629"/>
                <a:ext cx="319591" cy="3259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1320803" y="770576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49</a:t>
                </a:r>
                <a:endParaRPr lang="en-US" sz="1600" b="1" dirty="0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7028079" y="1432998"/>
              <a:ext cx="591918" cy="323949"/>
              <a:chOff x="7028079" y="1432998"/>
              <a:chExt cx="591918" cy="323949"/>
            </a:xfrm>
          </p:grpSpPr>
          <p:sp>
            <p:nvSpPr>
              <p:cNvPr id="86" name="Rectangle 85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 flipH="1">
                <a:off x="7028079" y="1432998"/>
                <a:ext cx="591918" cy="265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21</a:t>
                </a:r>
                <a:endParaRPr lang="en-US" sz="1600" b="1" dirty="0"/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6733193" y="800100"/>
              <a:ext cx="591918" cy="338554"/>
              <a:chOff x="7028079" y="1432998"/>
              <a:chExt cx="591918" cy="338554"/>
            </a:xfrm>
          </p:grpSpPr>
          <p:sp>
            <p:nvSpPr>
              <p:cNvPr id="111" name="Rectangle 110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</a:t>
                </a:r>
                <a:endParaRPr lang="en-US" sz="1600" b="1" dirty="0"/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8086038" y="825502"/>
              <a:ext cx="516095" cy="338554"/>
              <a:chOff x="7028079" y="1432998"/>
              <a:chExt cx="591918" cy="338554"/>
            </a:xfrm>
          </p:grpSpPr>
          <p:sp>
            <p:nvSpPr>
              <p:cNvPr id="118" name="Rectangle 117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/>
                  <a:t>7</a:t>
                </a:r>
                <a:endParaRPr lang="en-US" sz="1600" b="1" dirty="0"/>
              </a:p>
            </p:txBody>
          </p:sp>
        </p:grpSp>
        <p:grpSp>
          <p:nvGrpSpPr>
            <p:cNvPr id="120" name="Group 119"/>
            <p:cNvGrpSpPr/>
            <p:nvPr/>
          </p:nvGrpSpPr>
          <p:grpSpPr>
            <a:xfrm>
              <a:off x="8158688" y="2732384"/>
              <a:ext cx="412750" cy="343009"/>
              <a:chOff x="7451721" y="783054"/>
              <a:chExt cx="412750" cy="343009"/>
            </a:xfrm>
          </p:grpSpPr>
          <p:sp>
            <p:nvSpPr>
              <p:cNvPr id="121" name="Oval 120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50</a:t>
                </a:r>
                <a:endParaRPr lang="en-US" sz="1600" b="1" dirty="0"/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6175676" y="1860761"/>
              <a:ext cx="412750" cy="353271"/>
              <a:chOff x="7448896" y="772792"/>
              <a:chExt cx="412750" cy="353271"/>
            </a:xfrm>
          </p:grpSpPr>
          <p:sp>
            <p:nvSpPr>
              <p:cNvPr id="128" name="Oval 12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00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7448896" y="772792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40</a:t>
                </a:r>
                <a:endParaRPr lang="en-US" sz="1600" b="1" dirty="0"/>
              </a:p>
            </p:txBody>
          </p:sp>
        </p:grpSp>
        <p:grpSp>
          <p:nvGrpSpPr>
            <p:cNvPr id="132" name="Group 131"/>
            <p:cNvGrpSpPr/>
            <p:nvPr/>
          </p:nvGrpSpPr>
          <p:grpSpPr>
            <a:xfrm>
              <a:off x="5701531" y="1867867"/>
              <a:ext cx="412750" cy="343009"/>
              <a:chOff x="7451721" y="783054"/>
              <a:chExt cx="412750" cy="343009"/>
            </a:xfrm>
          </p:grpSpPr>
          <p:sp>
            <p:nvSpPr>
              <p:cNvPr id="138" name="Oval 13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39</a:t>
                </a:r>
                <a:endParaRPr lang="en-US" sz="1600" b="1" dirty="0"/>
              </a:p>
            </p:txBody>
          </p:sp>
        </p:grpSp>
        <p:grpSp>
          <p:nvGrpSpPr>
            <p:cNvPr id="140" name="Group 139"/>
            <p:cNvGrpSpPr/>
            <p:nvPr/>
          </p:nvGrpSpPr>
          <p:grpSpPr>
            <a:xfrm>
              <a:off x="5266216" y="1870911"/>
              <a:ext cx="412750" cy="343009"/>
              <a:chOff x="7451721" y="783054"/>
              <a:chExt cx="412750" cy="343009"/>
            </a:xfrm>
          </p:grpSpPr>
          <p:sp>
            <p:nvSpPr>
              <p:cNvPr id="141" name="Oval 140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31</a:t>
                </a:r>
                <a:endParaRPr lang="en-US" sz="1600" b="1" dirty="0"/>
              </a:p>
            </p:txBody>
          </p:sp>
        </p:grpSp>
        <p:grpSp>
          <p:nvGrpSpPr>
            <p:cNvPr id="143" name="Group 142"/>
            <p:cNvGrpSpPr/>
            <p:nvPr/>
          </p:nvGrpSpPr>
          <p:grpSpPr>
            <a:xfrm>
              <a:off x="4870499" y="1870910"/>
              <a:ext cx="412750" cy="343009"/>
              <a:chOff x="7451721" y="783054"/>
              <a:chExt cx="412750" cy="343009"/>
            </a:xfrm>
          </p:grpSpPr>
          <p:sp>
            <p:nvSpPr>
              <p:cNvPr id="144" name="Oval 143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30</a:t>
                </a:r>
                <a:endParaRPr lang="en-US" sz="1600" b="1" dirty="0"/>
              </a:p>
            </p:txBody>
          </p:sp>
        </p:grpSp>
        <p:grpSp>
          <p:nvGrpSpPr>
            <p:cNvPr id="149" name="Group 148"/>
            <p:cNvGrpSpPr/>
            <p:nvPr/>
          </p:nvGrpSpPr>
          <p:grpSpPr>
            <a:xfrm>
              <a:off x="4388912" y="1866407"/>
              <a:ext cx="516095" cy="347829"/>
              <a:chOff x="6993911" y="1409118"/>
              <a:chExt cx="591918" cy="347829"/>
            </a:xfrm>
          </p:grpSpPr>
          <p:sp>
            <p:nvSpPr>
              <p:cNvPr id="150" name="Rectangle 149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 flipH="1">
                <a:off x="6993911" y="140911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25</a:t>
                </a:r>
                <a:endParaRPr lang="en-US" sz="1600" b="1" dirty="0"/>
              </a:p>
            </p:txBody>
          </p:sp>
        </p:grpSp>
        <p:grpSp>
          <p:nvGrpSpPr>
            <p:cNvPr id="152" name="Group 151"/>
            <p:cNvGrpSpPr/>
            <p:nvPr/>
          </p:nvGrpSpPr>
          <p:grpSpPr>
            <a:xfrm>
              <a:off x="4068233" y="1875252"/>
              <a:ext cx="412750" cy="343009"/>
              <a:chOff x="7451721" y="783054"/>
              <a:chExt cx="412750" cy="343009"/>
            </a:xfrm>
          </p:grpSpPr>
          <p:sp>
            <p:nvSpPr>
              <p:cNvPr id="153" name="Oval 152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TextBox 153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24</a:t>
                </a:r>
                <a:endParaRPr lang="en-US" sz="1600" b="1" dirty="0"/>
              </a:p>
            </p:txBody>
          </p:sp>
        </p:grpSp>
        <p:grpSp>
          <p:nvGrpSpPr>
            <p:cNvPr id="155" name="Group 154"/>
            <p:cNvGrpSpPr/>
            <p:nvPr/>
          </p:nvGrpSpPr>
          <p:grpSpPr>
            <a:xfrm>
              <a:off x="5660606" y="764441"/>
              <a:ext cx="412750" cy="344802"/>
              <a:chOff x="7450295" y="781261"/>
              <a:chExt cx="412750" cy="344802"/>
            </a:xfrm>
          </p:grpSpPr>
          <p:sp>
            <p:nvSpPr>
              <p:cNvPr id="156" name="Oval 155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00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TextBox 156"/>
              <p:cNvSpPr txBox="1"/>
              <p:nvPr/>
            </p:nvSpPr>
            <p:spPr>
              <a:xfrm>
                <a:off x="7450295" y="781261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12</a:t>
                </a:r>
                <a:endParaRPr lang="en-US" sz="1600" b="1" dirty="0"/>
              </a:p>
            </p:txBody>
          </p:sp>
        </p:grpSp>
        <p:grpSp>
          <p:nvGrpSpPr>
            <p:cNvPr id="158" name="Group 157"/>
            <p:cNvGrpSpPr/>
            <p:nvPr/>
          </p:nvGrpSpPr>
          <p:grpSpPr>
            <a:xfrm>
              <a:off x="4948487" y="797978"/>
              <a:ext cx="516095" cy="338554"/>
              <a:chOff x="7028079" y="1432998"/>
              <a:chExt cx="591918" cy="338554"/>
            </a:xfrm>
          </p:grpSpPr>
          <p:sp>
            <p:nvSpPr>
              <p:cNvPr id="159" name="Rectangle 158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TextBox 159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3</a:t>
                </a:r>
                <a:endParaRPr lang="en-US" sz="1600" b="1" dirty="0"/>
              </a:p>
            </p:txBody>
          </p:sp>
        </p:grpSp>
        <p:grpSp>
          <p:nvGrpSpPr>
            <p:cNvPr id="161" name="Group 160"/>
            <p:cNvGrpSpPr/>
            <p:nvPr/>
          </p:nvGrpSpPr>
          <p:grpSpPr>
            <a:xfrm>
              <a:off x="6889442" y="2654327"/>
              <a:ext cx="412750" cy="343009"/>
              <a:chOff x="7451721" y="783054"/>
              <a:chExt cx="412750" cy="343009"/>
            </a:xfrm>
          </p:grpSpPr>
          <p:sp>
            <p:nvSpPr>
              <p:cNvPr id="162" name="Oval 161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TextBox 162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44</a:t>
                </a:r>
                <a:endParaRPr lang="en-US" sz="1600" b="1" dirty="0"/>
              </a:p>
            </p:txBody>
          </p:sp>
        </p:grpSp>
        <p:grpSp>
          <p:nvGrpSpPr>
            <p:cNvPr id="164" name="Group 163"/>
            <p:cNvGrpSpPr/>
            <p:nvPr/>
          </p:nvGrpSpPr>
          <p:grpSpPr>
            <a:xfrm>
              <a:off x="2981330" y="800098"/>
              <a:ext cx="419432" cy="338554"/>
              <a:chOff x="7504308" y="791521"/>
              <a:chExt cx="419432" cy="338554"/>
            </a:xfrm>
          </p:grpSpPr>
          <p:sp>
            <p:nvSpPr>
              <p:cNvPr id="165" name="Oval 164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7510990" y="791521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/>
                  <a:t>8</a:t>
                </a:r>
                <a:endParaRPr lang="en-US" sz="1600" b="1" dirty="0"/>
              </a:p>
            </p:txBody>
          </p:sp>
        </p:grpSp>
        <p:grpSp>
          <p:nvGrpSpPr>
            <p:cNvPr id="167" name="Group 166"/>
            <p:cNvGrpSpPr/>
            <p:nvPr/>
          </p:nvGrpSpPr>
          <p:grpSpPr>
            <a:xfrm>
              <a:off x="2226331" y="817146"/>
              <a:ext cx="516095" cy="338554"/>
              <a:chOff x="7028079" y="1432998"/>
              <a:chExt cx="591918" cy="338554"/>
            </a:xfrm>
          </p:grpSpPr>
          <p:sp>
            <p:nvSpPr>
              <p:cNvPr id="168" name="Rectangle 167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4</a:t>
                </a:r>
                <a:endParaRPr lang="en-US" sz="1600" b="1" dirty="0"/>
              </a:p>
            </p:txBody>
          </p:sp>
        </p:grpSp>
        <p:grpSp>
          <p:nvGrpSpPr>
            <p:cNvPr id="170" name="Group 169"/>
            <p:cNvGrpSpPr/>
            <p:nvPr/>
          </p:nvGrpSpPr>
          <p:grpSpPr>
            <a:xfrm>
              <a:off x="2578468" y="1875366"/>
              <a:ext cx="516095" cy="338554"/>
              <a:chOff x="6979524" y="1432998"/>
              <a:chExt cx="591918" cy="338554"/>
            </a:xfrm>
          </p:grpSpPr>
          <p:sp>
            <p:nvSpPr>
              <p:cNvPr id="171" name="Rectangle 170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 flipH="1">
                <a:off x="6979524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</a:t>
                </a:r>
                <a:r>
                  <a:rPr lang="en-US" sz="1600" b="1" dirty="0" smtClean="0"/>
                  <a:t>7</a:t>
                </a:r>
                <a:endParaRPr lang="en-US" sz="1600" b="1" dirty="0"/>
              </a:p>
            </p:txBody>
          </p:sp>
        </p:grpSp>
        <p:grpSp>
          <p:nvGrpSpPr>
            <p:cNvPr id="173" name="Group 172"/>
            <p:cNvGrpSpPr/>
            <p:nvPr/>
          </p:nvGrpSpPr>
          <p:grpSpPr>
            <a:xfrm>
              <a:off x="1951899" y="1859624"/>
              <a:ext cx="516095" cy="338554"/>
              <a:chOff x="6969813" y="1432998"/>
              <a:chExt cx="591918" cy="338554"/>
            </a:xfrm>
          </p:grpSpPr>
          <p:sp>
            <p:nvSpPr>
              <p:cNvPr id="174" name="Rectangle 173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TextBox 174"/>
              <p:cNvSpPr txBox="1"/>
              <p:nvPr/>
            </p:nvSpPr>
            <p:spPr>
              <a:xfrm flipH="1">
                <a:off x="6969813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23</a:t>
                </a:r>
                <a:endParaRPr lang="en-US" sz="1600" b="1" dirty="0"/>
              </a:p>
            </p:txBody>
          </p:sp>
        </p:grpSp>
        <p:grpSp>
          <p:nvGrpSpPr>
            <p:cNvPr id="176" name="Group 175"/>
            <p:cNvGrpSpPr/>
            <p:nvPr/>
          </p:nvGrpSpPr>
          <p:grpSpPr>
            <a:xfrm>
              <a:off x="471696" y="793960"/>
              <a:ext cx="516095" cy="338554"/>
              <a:chOff x="7057187" y="1418393"/>
              <a:chExt cx="591918" cy="338554"/>
            </a:xfrm>
          </p:grpSpPr>
          <p:sp>
            <p:nvSpPr>
              <p:cNvPr id="177" name="Rectangle 176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TextBox 177"/>
              <p:cNvSpPr txBox="1"/>
              <p:nvPr/>
            </p:nvSpPr>
            <p:spPr>
              <a:xfrm flipH="1">
                <a:off x="7057187" y="1418393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6</a:t>
                </a:r>
                <a:endParaRPr lang="en-US" sz="1600" b="1" dirty="0"/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>
              <a:off x="1017629" y="3201481"/>
              <a:ext cx="516095" cy="338554"/>
              <a:chOff x="7028079" y="1432998"/>
              <a:chExt cx="591918" cy="338554"/>
            </a:xfrm>
          </p:grpSpPr>
          <p:sp>
            <p:nvSpPr>
              <p:cNvPr id="180" name="Rectangle 179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62</a:t>
                </a:r>
                <a:endParaRPr lang="en-US" sz="1600" b="1" dirty="0"/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1268273" y="800098"/>
              <a:ext cx="412750" cy="338554"/>
              <a:chOff x="7460188" y="791521"/>
              <a:chExt cx="412750" cy="338554"/>
            </a:xfrm>
          </p:grpSpPr>
          <p:sp>
            <p:nvSpPr>
              <p:cNvPr id="183" name="Oval 182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TextBox 183"/>
              <p:cNvSpPr txBox="1"/>
              <p:nvPr/>
            </p:nvSpPr>
            <p:spPr>
              <a:xfrm>
                <a:off x="7460188" y="791521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10</a:t>
                </a:r>
                <a:endParaRPr lang="en-US" sz="1600" b="1" dirty="0"/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867902" y="1876665"/>
              <a:ext cx="412750" cy="351476"/>
              <a:chOff x="7460188" y="774587"/>
              <a:chExt cx="412750" cy="351476"/>
            </a:xfrm>
          </p:grpSpPr>
          <p:sp>
            <p:nvSpPr>
              <p:cNvPr id="186" name="Oval 185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7460188" y="774587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32</a:t>
                </a:r>
                <a:endParaRPr lang="en-US" sz="1600" b="1" dirty="0"/>
              </a:p>
            </p:txBody>
          </p:sp>
        </p:grpSp>
        <p:grpSp>
          <p:nvGrpSpPr>
            <p:cNvPr id="191" name="Group 190"/>
            <p:cNvGrpSpPr/>
            <p:nvPr/>
          </p:nvGrpSpPr>
          <p:grpSpPr>
            <a:xfrm>
              <a:off x="1469522" y="3204745"/>
              <a:ext cx="412750" cy="338554"/>
              <a:chOff x="7460188" y="808455"/>
              <a:chExt cx="412750" cy="338554"/>
            </a:xfrm>
          </p:grpSpPr>
          <p:sp>
            <p:nvSpPr>
              <p:cNvPr id="192" name="Oval 191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TextBox 192"/>
              <p:cNvSpPr txBox="1"/>
              <p:nvPr/>
            </p:nvSpPr>
            <p:spPr>
              <a:xfrm>
                <a:off x="7460188" y="808455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57</a:t>
                </a:r>
                <a:endParaRPr lang="en-US" sz="1600" b="1" dirty="0"/>
              </a:p>
            </p:txBody>
          </p:sp>
        </p:grpSp>
        <p:sp>
          <p:nvSpPr>
            <p:cNvPr id="195" name="Oval 194"/>
            <p:cNvSpPr/>
            <p:nvPr/>
          </p:nvSpPr>
          <p:spPr>
            <a:xfrm>
              <a:off x="3319602" y="1866294"/>
              <a:ext cx="306194" cy="313267"/>
            </a:xfrm>
            <a:prstGeom prst="ellipse">
              <a:avLst/>
            </a:prstGeom>
            <a:solidFill>
              <a:srgbClr val="000000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 rot="1621144">
              <a:off x="3292552" y="1473783"/>
              <a:ext cx="585594" cy="1107996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600" dirty="0" smtClean="0">
                  <a:solidFill>
                    <a:schemeClr val="bg1">
                      <a:lumMod val="50000"/>
                    </a:schemeClr>
                  </a:solidFill>
                </a:rPr>
                <a:t>/</a:t>
              </a:r>
              <a:endParaRPr lang="en-US" sz="6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4618" y="4138201"/>
            <a:ext cx="2556358" cy="1722030"/>
            <a:chOff x="422918" y="4265201"/>
            <a:chExt cx="2556358" cy="1722030"/>
          </a:xfrm>
        </p:grpSpPr>
        <p:sp>
          <p:nvSpPr>
            <p:cNvPr id="199" name="Text Placeholder 2"/>
            <p:cNvSpPr txBox="1">
              <a:spLocks/>
            </p:cNvSpPr>
            <p:nvPr/>
          </p:nvSpPr>
          <p:spPr>
            <a:xfrm>
              <a:off x="808635" y="4265201"/>
              <a:ext cx="2170641" cy="14582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txBody>
            <a:bodyPr lIns="91425" tIns="91425" rIns="91425" bIns="91425" anchor="t" anchorCtr="0"/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  <a:lvl3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3pPr>
              <a:lvl4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4pPr>
              <a:lvl5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5pPr>
              <a:lvl6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6pPr>
              <a:lvl7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7pPr>
              <a:lvl8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8pPr>
              <a:lvl9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9pPr>
            </a:lstStyle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Dead affected male</a:t>
              </a:r>
            </a:p>
            <a:p>
              <a:pPr marL="0" indent="0" algn="l">
                <a:buFont typeface="Arial"/>
                <a:buNone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00" name="Group 199"/>
            <p:cNvGrpSpPr/>
            <p:nvPr/>
          </p:nvGrpSpPr>
          <p:grpSpPr>
            <a:xfrm>
              <a:off x="503354" y="4300600"/>
              <a:ext cx="179824" cy="1106658"/>
              <a:chOff x="670725" y="1757159"/>
              <a:chExt cx="399047" cy="1929150"/>
            </a:xfrm>
          </p:grpSpPr>
          <p:sp>
            <p:nvSpPr>
              <p:cNvPr id="201" name="Oval 200"/>
              <p:cNvSpPr/>
              <p:nvPr/>
            </p:nvSpPr>
            <p:spPr>
              <a:xfrm>
                <a:off x="670725" y="1757159"/>
                <a:ext cx="372113" cy="3898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Oval 201"/>
              <p:cNvSpPr/>
              <p:nvPr/>
            </p:nvSpPr>
            <p:spPr>
              <a:xfrm>
                <a:off x="670725" y="2321276"/>
                <a:ext cx="386385" cy="38981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Rectangle 202"/>
              <p:cNvSpPr/>
              <p:nvPr/>
            </p:nvSpPr>
            <p:spPr>
              <a:xfrm>
                <a:off x="670725" y="3329585"/>
                <a:ext cx="399047" cy="35672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Rectangle 203"/>
              <p:cNvSpPr/>
              <p:nvPr/>
            </p:nvSpPr>
            <p:spPr>
              <a:xfrm>
                <a:off x="670725" y="2868052"/>
                <a:ext cx="399047" cy="35672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5" name="Rectangle 204"/>
            <p:cNvSpPr/>
            <p:nvPr/>
          </p:nvSpPr>
          <p:spPr>
            <a:xfrm>
              <a:off x="505378" y="5495440"/>
              <a:ext cx="179824" cy="20463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TextBox 205"/>
            <p:cNvSpPr txBox="1"/>
            <p:nvPr/>
          </p:nvSpPr>
          <p:spPr>
            <a:xfrm rot="1621144">
              <a:off x="422918" y="5340900"/>
              <a:ext cx="58559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/>
                  </a:solidFill>
                </a:rPr>
                <a:t>/</a:t>
              </a:r>
              <a:endParaRPr lang="en-US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04" name="Title 1"/>
          <p:cNvSpPr txBox="1">
            <a:spLocks/>
          </p:cNvSpPr>
          <p:nvPr/>
        </p:nvSpPr>
        <p:spPr>
          <a:xfrm>
            <a:off x="666578" y="81147"/>
            <a:ext cx="7664622" cy="681381"/>
          </a:xfrm>
          <a:prstGeom prst="rect">
            <a:avLst/>
          </a:prstGeom>
          <a:solidFill>
            <a:srgbClr val="3366FF"/>
          </a:solidFill>
        </p:spPr>
        <p:txBody>
          <a:bodyPr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 algn="ctr"/>
            <a:r>
              <a:rPr lang="en-US" sz="3200" u="sng" dirty="0" smtClean="0">
                <a:solidFill>
                  <a:schemeClr val="tx1"/>
                </a:solidFill>
              </a:rPr>
              <a:t>Blue </a:t>
            </a:r>
            <a:r>
              <a:rPr lang="en-US" sz="3200" u="sng" dirty="0" smtClean="0">
                <a:solidFill>
                  <a:schemeClr val="tx1"/>
                </a:solidFill>
              </a:rPr>
              <a:t>Zoo</a:t>
            </a:r>
            <a:endParaRPr lang="en-US" sz="3200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453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667000" y="4170110"/>
            <a:ext cx="8229600" cy="973390"/>
          </a:xfrm>
        </p:spPr>
        <p:txBody>
          <a:bodyPr/>
          <a:lstStyle/>
          <a:p>
            <a:pPr marL="0" indent="0" algn="l">
              <a:buNone/>
            </a:pPr>
            <a:r>
              <a:rPr lang="en-US" sz="2000" b="1" dirty="0" smtClean="0"/>
              <a:t>Create a breeding plan for your subpopulations</a:t>
            </a:r>
          </a:p>
          <a:p>
            <a:pPr marL="0" indent="0" algn="l">
              <a:buNone/>
            </a:pPr>
            <a:endParaRPr lang="en-US" sz="2000" dirty="0" smtClean="0"/>
          </a:p>
          <a:p>
            <a:pPr algn="l"/>
            <a:r>
              <a:rPr lang="en-US" sz="2000" dirty="0" smtClean="0"/>
              <a:t>What is your best mating pair?</a:t>
            </a:r>
          </a:p>
          <a:p>
            <a:pPr algn="l"/>
            <a:r>
              <a:rPr lang="en-US" sz="2000" dirty="0" smtClean="0"/>
              <a:t>What is your worst mating pair?</a:t>
            </a:r>
          </a:p>
          <a:p>
            <a:pPr algn="l"/>
            <a:endParaRPr lang="en-US" sz="2000" dirty="0" smtClean="0"/>
          </a:p>
          <a:p>
            <a:pPr algn="l"/>
            <a:endParaRPr lang="en-US" sz="2000" dirty="0"/>
          </a:p>
        </p:txBody>
      </p:sp>
      <p:pic>
        <p:nvPicPr>
          <p:cNvPr id="18" name="Picture 17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971" y="4911116"/>
            <a:ext cx="1371433" cy="1712618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52211" y="711201"/>
            <a:ext cx="9196211" cy="3225800"/>
            <a:chOff x="-52211" y="711201"/>
            <a:chExt cx="9196211" cy="3225800"/>
          </a:xfrm>
        </p:grpSpPr>
        <p:grpSp>
          <p:nvGrpSpPr>
            <p:cNvPr id="93" name="Group 92"/>
            <p:cNvGrpSpPr/>
            <p:nvPr/>
          </p:nvGrpSpPr>
          <p:grpSpPr>
            <a:xfrm>
              <a:off x="-52211" y="711201"/>
              <a:ext cx="9196211" cy="3225800"/>
              <a:chOff x="-52211" y="1117601"/>
              <a:chExt cx="9196211" cy="3225800"/>
            </a:xfrm>
          </p:grpSpPr>
          <p:pic>
            <p:nvPicPr>
              <p:cNvPr id="94" name="Picture 93" descr="2.pdf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52211" y="1117601"/>
                <a:ext cx="9196211" cy="3225800"/>
              </a:xfrm>
              <a:prstGeom prst="rect">
                <a:avLst/>
              </a:prstGeom>
            </p:spPr>
          </p:pic>
          <p:sp>
            <p:nvSpPr>
              <p:cNvPr id="95" name="Rectangle 94"/>
              <p:cNvSpPr/>
              <p:nvPr/>
            </p:nvSpPr>
            <p:spPr>
              <a:xfrm>
                <a:off x="6731000" y="3492500"/>
                <a:ext cx="1727200" cy="330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342900" y="3975100"/>
                <a:ext cx="17272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2921000" y="2641600"/>
                <a:ext cx="24384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Rectangle 97"/>
              <p:cNvSpPr/>
              <p:nvPr/>
            </p:nvSpPr>
            <p:spPr>
              <a:xfrm>
                <a:off x="5549900" y="26543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Rectangle 98"/>
              <p:cNvSpPr/>
              <p:nvPr/>
            </p:nvSpPr>
            <p:spPr>
              <a:xfrm>
                <a:off x="3238500" y="15621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Rectangle 99"/>
              <p:cNvSpPr/>
              <p:nvPr/>
            </p:nvSpPr>
            <p:spPr>
              <a:xfrm>
                <a:off x="4076700" y="15621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Rectangle 100"/>
              <p:cNvSpPr/>
              <p:nvPr/>
            </p:nvSpPr>
            <p:spPr>
              <a:xfrm>
                <a:off x="2514600" y="15621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Rectangle 101"/>
              <p:cNvSpPr/>
              <p:nvPr/>
            </p:nvSpPr>
            <p:spPr>
              <a:xfrm>
                <a:off x="2254250" y="26035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Rectangle 102"/>
              <p:cNvSpPr/>
              <p:nvPr/>
            </p:nvSpPr>
            <p:spPr>
              <a:xfrm>
                <a:off x="5981700" y="15621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7451721" y="783054"/>
              <a:ext cx="412750" cy="343009"/>
              <a:chOff x="7451721" y="783054"/>
              <a:chExt cx="412750" cy="343009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11</a:t>
                </a:r>
                <a:endParaRPr lang="en-US" sz="1600" b="1" dirty="0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7813291" y="2739076"/>
              <a:ext cx="412750" cy="347020"/>
              <a:chOff x="1320803" y="770576"/>
              <a:chExt cx="412750" cy="347020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1369508" y="791629"/>
                <a:ext cx="319591" cy="3259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1320803" y="770576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49</a:t>
                </a:r>
                <a:endParaRPr lang="en-US" sz="1600" b="1" dirty="0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7028079" y="1432998"/>
              <a:ext cx="591918" cy="323949"/>
              <a:chOff x="7028079" y="1432998"/>
              <a:chExt cx="591918" cy="323949"/>
            </a:xfrm>
          </p:grpSpPr>
          <p:sp>
            <p:nvSpPr>
              <p:cNvPr id="86" name="Rectangle 85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 flipH="1">
                <a:off x="7028079" y="1432998"/>
                <a:ext cx="591918" cy="265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21</a:t>
                </a:r>
                <a:endParaRPr lang="en-US" sz="1600" b="1" dirty="0"/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6733193" y="800100"/>
              <a:ext cx="591918" cy="338554"/>
              <a:chOff x="7028079" y="1432998"/>
              <a:chExt cx="591918" cy="338554"/>
            </a:xfrm>
          </p:grpSpPr>
          <p:sp>
            <p:nvSpPr>
              <p:cNvPr id="111" name="Rectangle 110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</a:t>
                </a:r>
                <a:endParaRPr lang="en-US" sz="1600" b="1" dirty="0"/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8106142" y="834073"/>
              <a:ext cx="516095" cy="338554"/>
              <a:chOff x="7051136" y="1441569"/>
              <a:chExt cx="591918" cy="338554"/>
            </a:xfrm>
          </p:grpSpPr>
          <p:sp>
            <p:nvSpPr>
              <p:cNvPr id="118" name="Rectangle 117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 flipH="1">
                <a:off x="7051136" y="1441569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/>
                  <a:t>7</a:t>
                </a:r>
                <a:endParaRPr lang="en-US" sz="1600" b="1" dirty="0"/>
              </a:p>
            </p:txBody>
          </p:sp>
        </p:grpSp>
        <p:grpSp>
          <p:nvGrpSpPr>
            <p:cNvPr id="120" name="Group 119"/>
            <p:cNvGrpSpPr/>
            <p:nvPr/>
          </p:nvGrpSpPr>
          <p:grpSpPr>
            <a:xfrm>
              <a:off x="8158688" y="2732384"/>
              <a:ext cx="412750" cy="343009"/>
              <a:chOff x="7451721" y="783054"/>
              <a:chExt cx="412750" cy="343009"/>
            </a:xfrm>
          </p:grpSpPr>
          <p:sp>
            <p:nvSpPr>
              <p:cNvPr id="121" name="Oval 120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50</a:t>
                </a:r>
                <a:endParaRPr lang="en-US" sz="1600" b="1" dirty="0"/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6178501" y="1871023"/>
              <a:ext cx="412750" cy="343009"/>
              <a:chOff x="7451721" y="783054"/>
              <a:chExt cx="412750" cy="343009"/>
            </a:xfrm>
          </p:grpSpPr>
          <p:sp>
            <p:nvSpPr>
              <p:cNvPr id="128" name="Oval 12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40</a:t>
                </a:r>
                <a:endParaRPr lang="en-US" sz="1600" b="1" dirty="0"/>
              </a:p>
            </p:txBody>
          </p:sp>
        </p:grpSp>
        <p:grpSp>
          <p:nvGrpSpPr>
            <p:cNvPr id="132" name="Group 131"/>
            <p:cNvGrpSpPr/>
            <p:nvPr/>
          </p:nvGrpSpPr>
          <p:grpSpPr>
            <a:xfrm>
              <a:off x="5701531" y="1867867"/>
              <a:ext cx="412750" cy="343009"/>
              <a:chOff x="7451721" y="783054"/>
              <a:chExt cx="412750" cy="343009"/>
            </a:xfrm>
          </p:grpSpPr>
          <p:sp>
            <p:nvSpPr>
              <p:cNvPr id="138" name="Oval 13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39</a:t>
                </a:r>
                <a:endParaRPr lang="en-US" sz="1600" b="1" dirty="0"/>
              </a:p>
            </p:txBody>
          </p:sp>
        </p:grpSp>
        <p:grpSp>
          <p:nvGrpSpPr>
            <p:cNvPr id="140" name="Group 139"/>
            <p:cNvGrpSpPr/>
            <p:nvPr/>
          </p:nvGrpSpPr>
          <p:grpSpPr>
            <a:xfrm>
              <a:off x="5268003" y="1876774"/>
              <a:ext cx="412750" cy="338554"/>
              <a:chOff x="7453508" y="788917"/>
              <a:chExt cx="412750" cy="338554"/>
            </a:xfrm>
          </p:grpSpPr>
          <p:sp>
            <p:nvSpPr>
              <p:cNvPr id="141" name="Oval 140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00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7453508" y="788917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31</a:t>
                </a:r>
                <a:endParaRPr lang="en-US" sz="1600" b="1" dirty="0"/>
              </a:p>
            </p:txBody>
          </p:sp>
        </p:grpSp>
        <p:grpSp>
          <p:nvGrpSpPr>
            <p:cNvPr id="143" name="Group 142"/>
            <p:cNvGrpSpPr/>
            <p:nvPr/>
          </p:nvGrpSpPr>
          <p:grpSpPr>
            <a:xfrm>
              <a:off x="4870499" y="1870910"/>
              <a:ext cx="412750" cy="343009"/>
              <a:chOff x="7451721" y="783054"/>
              <a:chExt cx="412750" cy="343009"/>
            </a:xfrm>
          </p:grpSpPr>
          <p:sp>
            <p:nvSpPr>
              <p:cNvPr id="144" name="Oval 143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30</a:t>
                </a:r>
                <a:endParaRPr lang="en-US" sz="1600" b="1" dirty="0"/>
              </a:p>
            </p:txBody>
          </p:sp>
        </p:grpSp>
        <p:grpSp>
          <p:nvGrpSpPr>
            <p:cNvPr id="149" name="Group 148"/>
            <p:cNvGrpSpPr/>
            <p:nvPr/>
          </p:nvGrpSpPr>
          <p:grpSpPr>
            <a:xfrm>
              <a:off x="4376367" y="1873353"/>
              <a:ext cx="516095" cy="340883"/>
              <a:chOff x="6979524" y="1416064"/>
              <a:chExt cx="591918" cy="340883"/>
            </a:xfrm>
          </p:grpSpPr>
          <p:sp>
            <p:nvSpPr>
              <p:cNvPr id="150" name="Rectangle 149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 flipH="1">
                <a:off x="6979524" y="1416064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25</a:t>
                </a:r>
                <a:endParaRPr lang="en-US" sz="1600" b="1" dirty="0"/>
              </a:p>
            </p:txBody>
          </p:sp>
        </p:grpSp>
        <p:grpSp>
          <p:nvGrpSpPr>
            <p:cNvPr id="152" name="Group 151"/>
            <p:cNvGrpSpPr/>
            <p:nvPr/>
          </p:nvGrpSpPr>
          <p:grpSpPr>
            <a:xfrm>
              <a:off x="4068233" y="1875252"/>
              <a:ext cx="412750" cy="343009"/>
              <a:chOff x="7451721" y="783054"/>
              <a:chExt cx="412750" cy="343009"/>
            </a:xfrm>
          </p:grpSpPr>
          <p:sp>
            <p:nvSpPr>
              <p:cNvPr id="153" name="Oval 152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TextBox 153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24</a:t>
                </a:r>
                <a:endParaRPr lang="en-US" sz="1600" b="1" dirty="0"/>
              </a:p>
            </p:txBody>
          </p:sp>
        </p:grpSp>
        <p:grpSp>
          <p:nvGrpSpPr>
            <p:cNvPr id="155" name="Group 154"/>
            <p:cNvGrpSpPr/>
            <p:nvPr/>
          </p:nvGrpSpPr>
          <p:grpSpPr>
            <a:xfrm>
              <a:off x="5662032" y="766234"/>
              <a:ext cx="412750" cy="343009"/>
              <a:chOff x="7451721" y="783054"/>
              <a:chExt cx="412750" cy="343009"/>
            </a:xfrm>
          </p:grpSpPr>
          <p:sp>
            <p:nvSpPr>
              <p:cNvPr id="156" name="Oval 155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TextBox 156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12</a:t>
                </a:r>
                <a:endParaRPr lang="en-US" sz="1600" b="1" dirty="0"/>
              </a:p>
            </p:txBody>
          </p:sp>
        </p:grpSp>
        <p:grpSp>
          <p:nvGrpSpPr>
            <p:cNvPr id="158" name="Group 157"/>
            <p:cNvGrpSpPr/>
            <p:nvPr/>
          </p:nvGrpSpPr>
          <p:grpSpPr>
            <a:xfrm>
              <a:off x="4948487" y="797978"/>
              <a:ext cx="516095" cy="338554"/>
              <a:chOff x="7028079" y="1432998"/>
              <a:chExt cx="591918" cy="338554"/>
            </a:xfrm>
          </p:grpSpPr>
          <p:sp>
            <p:nvSpPr>
              <p:cNvPr id="159" name="Rectangle 158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TextBox 159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3</a:t>
                </a:r>
                <a:endParaRPr lang="en-US" sz="1600" b="1" dirty="0"/>
              </a:p>
            </p:txBody>
          </p:sp>
        </p:grpSp>
        <p:grpSp>
          <p:nvGrpSpPr>
            <p:cNvPr id="161" name="Group 160"/>
            <p:cNvGrpSpPr/>
            <p:nvPr/>
          </p:nvGrpSpPr>
          <p:grpSpPr>
            <a:xfrm>
              <a:off x="6889442" y="2654327"/>
              <a:ext cx="412750" cy="343009"/>
              <a:chOff x="7451721" y="783054"/>
              <a:chExt cx="412750" cy="343009"/>
            </a:xfrm>
          </p:grpSpPr>
          <p:sp>
            <p:nvSpPr>
              <p:cNvPr id="162" name="Oval 161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TextBox 162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44</a:t>
                </a:r>
                <a:endParaRPr lang="en-US" sz="1600" b="1" dirty="0"/>
              </a:p>
            </p:txBody>
          </p:sp>
        </p:grpSp>
        <p:grpSp>
          <p:nvGrpSpPr>
            <p:cNvPr id="164" name="Group 163"/>
            <p:cNvGrpSpPr/>
            <p:nvPr/>
          </p:nvGrpSpPr>
          <p:grpSpPr>
            <a:xfrm>
              <a:off x="2974921" y="814901"/>
              <a:ext cx="412750" cy="338554"/>
              <a:chOff x="7497899" y="806324"/>
              <a:chExt cx="412750" cy="338554"/>
            </a:xfrm>
          </p:grpSpPr>
          <p:sp>
            <p:nvSpPr>
              <p:cNvPr id="165" name="Oval 164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00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7497899" y="80632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/>
                  <a:t>8</a:t>
                </a:r>
                <a:endParaRPr lang="en-US" sz="1600" b="1" dirty="0"/>
              </a:p>
            </p:txBody>
          </p:sp>
        </p:grpSp>
        <p:grpSp>
          <p:nvGrpSpPr>
            <p:cNvPr id="167" name="Group 166"/>
            <p:cNvGrpSpPr/>
            <p:nvPr/>
          </p:nvGrpSpPr>
          <p:grpSpPr>
            <a:xfrm>
              <a:off x="2226331" y="817146"/>
              <a:ext cx="516095" cy="338554"/>
              <a:chOff x="7028079" y="1432998"/>
              <a:chExt cx="591918" cy="338554"/>
            </a:xfrm>
          </p:grpSpPr>
          <p:sp>
            <p:nvSpPr>
              <p:cNvPr id="168" name="Rectangle 167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4</a:t>
                </a:r>
                <a:endParaRPr lang="en-US" sz="1600" b="1" dirty="0"/>
              </a:p>
            </p:txBody>
          </p:sp>
        </p:grpSp>
        <p:grpSp>
          <p:nvGrpSpPr>
            <p:cNvPr id="170" name="Group 169"/>
            <p:cNvGrpSpPr/>
            <p:nvPr/>
          </p:nvGrpSpPr>
          <p:grpSpPr>
            <a:xfrm>
              <a:off x="2578468" y="1875366"/>
              <a:ext cx="516095" cy="338554"/>
              <a:chOff x="6979524" y="1432998"/>
              <a:chExt cx="591918" cy="338554"/>
            </a:xfrm>
          </p:grpSpPr>
          <p:sp>
            <p:nvSpPr>
              <p:cNvPr id="171" name="Rectangle 170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 flipH="1">
                <a:off x="6979524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</a:t>
                </a:r>
                <a:r>
                  <a:rPr lang="en-US" sz="1600" b="1" dirty="0" smtClean="0"/>
                  <a:t>7</a:t>
                </a:r>
                <a:endParaRPr lang="en-US" sz="1600" b="1" dirty="0"/>
              </a:p>
            </p:txBody>
          </p:sp>
        </p:grpSp>
        <p:grpSp>
          <p:nvGrpSpPr>
            <p:cNvPr id="173" name="Group 172"/>
            <p:cNvGrpSpPr/>
            <p:nvPr/>
          </p:nvGrpSpPr>
          <p:grpSpPr>
            <a:xfrm>
              <a:off x="1951899" y="1859624"/>
              <a:ext cx="516095" cy="338554"/>
              <a:chOff x="6969813" y="1432998"/>
              <a:chExt cx="591918" cy="338554"/>
            </a:xfrm>
          </p:grpSpPr>
          <p:sp>
            <p:nvSpPr>
              <p:cNvPr id="174" name="Rectangle 173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TextBox 174"/>
              <p:cNvSpPr txBox="1"/>
              <p:nvPr/>
            </p:nvSpPr>
            <p:spPr>
              <a:xfrm flipH="1">
                <a:off x="6969813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23</a:t>
                </a:r>
                <a:endParaRPr lang="en-US" sz="1600" b="1" dirty="0"/>
              </a:p>
            </p:txBody>
          </p:sp>
        </p:grpSp>
        <p:grpSp>
          <p:nvGrpSpPr>
            <p:cNvPr id="176" name="Group 175"/>
            <p:cNvGrpSpPr/>
            <p:nvPr/>
          </p:nvGrpSpPr>
          <p:grpSpPr>
            <a:xfrm>
              <a:off x="446317" y="808565"/>
              <a:ext cx="516095" cy="338554"/>
              <a:chOff x="7028079" y="1432998"/>
              <a:chExt cx="591918" cy="338554"/>
            </a:xfrm>
          </p:grpSpPr>
          <p:sp>
            <p:nvSpPr>
              <p:cNvPr id="177" name="Rectangle 176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TextBox 177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6</a:t>
                </a:r>
                <a:endParaRPr lang="en-US" sz="1600" b="1" dirty="0"/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>
              <a:off x="1028945" y="3204746"/>
              <a:ext cx="516095" cy="338554"/>
              <a:chOff x="7041057" y="1436263"/>
              <a:chExt cx="591918" cy="338554"/>
            </a:xfrm>
          </p:grpSpPr>
          <p:sp>
            <p:nvSpPr>
              <p:cNvPr id="180" name="Rectangle 179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 flipH="1">
                <a:off x="7041057" y="1436263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62</a:t>
                </a:r>
                <a:endParaRPr lang="en-US" sz="1600" b="1" dirty="0"/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1264274" y="806442"/>
              <a:ext cx="671246" cy="338554"/>
              <a:chOff x="7456189" y="797865"/>
              <a:chExt cx="671246" cy="338554"/>
            </a:xfrm>
          </p:grpSpPr>
          <p:sp>
            <p:nvSpPr>
              <p:cNvPr id="183" name="Oval 182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00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TextBox 183"/>
              <p:cNvSpPr txBox="1"/>
              <p:nvPr/>
            </p:nvSpPr>
            <p:spPr>
              <a:xfrm>
                <a:off x="7456189" y="797865"/>
                <a:ext cx="671246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10</a:t>
                </a:r>
                <a:endParaRPr lang="en-US" sz="1600" b="1" dirty="0"/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867902" y="1876665"/>
              <a:ext cx="412750" cy="351476"/>
              <a:chOff x="7460188" y="774587"/>
              <a:chExt cx="412750" cy="351476"/>
            </a:xfrm>
          </p:grpSpPr>
          <p:sp>
            <p:nvSpPr>
              <p:cNvPr id="186" name="Oval 185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7460188" y="774587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32</a:t>
                </a:r>
                <a:endParaRPr lang="en-US" sz="1600" b="1" dirty="0"/>
              </a:p>
            </p:txBody>
          </p:sp>
        </p:grpSp>
        <p:grpSp>
          <p:nvGrpSpPr>
            <p:cNvPr id="191" name="Group 190"/>
            <p:cNvGrpSpPr/>
            <p:nvPr/>
          </p:nvGrpSpPr>
          <p:grpSpPr>
            <a:xfrm>
              <a:off x="1469522" y="3204745"/>
              <a:ext cx="412750" cy="338554"/>
              <a:chOff x="7460188" y="808455"/>
              <a:chExt cx="412750" cy="338554"/>
            </a:xfrm>
          </p:grpSpPr>
          <p:sp>
            <p:nvSpPr>
              <p:cNvPr id="192" name="Oval 191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TextBox 192"/>
              <p:cNvSpPr txBox="1"/>
              <p:nvPr/>
            </p:nvSpPr>
            <p:spPr>
              <a:xfrm>
                <a:off x="7460188" y="808455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57</a:t>
                </a:r>
                <a:endParaRPr lang="en-US" sz="1600" b="1" dirty="0"/>
              </a:p>
            </p:txBody>
          </p:sp>
        </p:grpSp>
        <p:sp>
          <p:nvSpPr>
            <p:cNvPr id="195" name="Oval 194"/>
            <p:cNvSpPr/>
            <p:nvPr/>
          </p:nvSpPr>
          <p:spPr>
            <a:xfrm>
              <a:off x="3319602" y="1866294"/>
              <a:ext cx="306194" cy="313267"/>
            </a:xfrm>
            <a:prstGeom prst="ellipse">
              <a:avLst/>
            </a:prstGeom>
            <a:solidFill>
              <a:srgbClr val="000000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 rot="1621144">
              <a:off x="3292552" y="1473783"/>
              <a:ext cx="585594" cy="1107996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600" dirty="0" smtClean="0">
                  <a:solidFill>
                    <a:schemeClr val="bg1">
                      <a:lumMod val="50000"/>
                    </a:schemeClr>
                  </a:solidFill>
                </a:rPr>
                <a:t>/</a:t>
              </a:r>
              <a:endParaRPr lang="en-US" sz="6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4618" y="4138201"/>
            <a:ext cx="2556358" cy="1722030"/>
            <a:chOff x="422918" y="4265201"/>
            <a:chExt cx="2556358" cy="1722030"/>
          </a:xfrm>
        </p:grpSpPr>
        <p:sp>
          <p:nvSpPr>
            <p:cNvPr id="199" name="Text Placeholder 2"/>
            <p:cNvSpPr txBox="1">
              <a:spLocks/>
            </p:cNvSpPr>
            <p:nvPr/>
          </p:nvSpPr>
          <p:spPr>
            <a:xfrm>
              <a:off x="808635" y="4265201"/>
              <a:ext cx="2170641" cy="14582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txBody>
            <a:bodyPr lIns="91425" tIns="91425" rIns="91425" bIns="91425" anchor="t" anchorCtr="0"/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  <a:lvl3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3pPr>
              <a:lvl4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4pPr>
              <a:lvl5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5pPr>
              <a:lvl6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6pPr>
              <a:lvl7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7pPr>
              <a:lvl8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8pPr>
              <a:lvl9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9pPr>
            </a:lstStyle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Dead affected male</a:t>
              </a:r>
            </a:p>
            <a:p>
              <a:pPr marL="0" indent="0" algn="l">
                <a:buFont typeface="Arial"/>
                <a:buNone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00" name="Group 199"/>
            <p:cNvGrpSpPr/>
            <p:nvPr/>
          </p:nvGrpSpPr>
          <p:grpSpPr>
            <a:xfrm>
              <a:off x="503354" y="4300600"/>
              <a:ext cx="179824" cy="1106658"/>
              <a:chOff x="670725" y="1757159"/>
              <a:chExt cx="399047" cy="1929150"/>
            </a:xfrm>
          </p:grpSpPr>
          <p:sp>
            <p:nvSpPr>
              <p:cNvPr id="201" name="Oval 200"/>
              <p:cNvSpPr/>
              <p:nvPr/>
            </p:nvSpPr>
            <p:spPr>
              <a:xfrm>
                <a:off x="670725" y="1757159"/>
                <a:ext cx="372113" cy="3898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Oval 201"/>
              <p:cNvSpPr/>
              <p:nvPr/>
            </p:nvSpPr>
            <p:spPr>
              <a:xfrm>
                <a:off x="670725" y="2321276"/>
                <a:ext cx="386385" cy="38981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Rectangle 202"/>
              <p:cNvSpPr/>
              <p:nvPr/>
            </p:nvSpPr>
            <p:spPr>
              <a:xfrm>
                <a:off x="670725" y="3329585"/>
                <a:ext cx="399047" cy="35672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Rectangle 203"/>
              <p:cNvSpPr/>
              <p:nvPr/>
            </p:nvSpPr>
            <p:spPr>
              <a:xfrm>
                <a:off x="670725" y="2868052"/>
                <a:ext cx="399047" cy="35672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5" name="Rectangle 204"/>
            <p:cNvSpPr/>
            <p:nvPr/>
          </p:nvSpPr>
          <p:spPr>
            <a:xfrm>
              <a:off x="505378" y="5495440"/>
              <a:ext cx="179824" cy="20463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TextBox 205"/>
            <p:cNvSpPr txBox="1"/>
            <p:nvPr/>
          </p:nvSpPr>
          <p:spPr>
            <a:xfrm rot="1621144">
              <a:off x="422918" y="5340900"/>
              <a:ext cx="58559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/>
                  </a:solidFill>
                </a:rPr>
                <a:t>/</a:t>
              </a:r>
              <a:endParaRPr lang="en-US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04" name="Title 1"/>
          <p:cNvSpPr txBox="1">
            <a:spLocks/>
          </p:cNvSpPr>
          <p:nvPr/>
        </p:nvSpPr>
        <p:spPr>
          <a:xfrm>
            <a:off x="666578" y="81147"/>
            <a:ext cx="7664622" cy="681381"/>
          </a:xfrm>
          <a:prstGeom prst="rect">
            <a:avLst/>
          </a:prstGeom>
          <a:solidFill>
            <a:srgbClr val="FF6600"/>
          </a:solidFill>
        </p:spPr>
        <p:txBody>
          <a:bodyPr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 algn="ctr"/>
            <a:r>
              <a:rPr lang="en-US" sz="3200" u="sng" dirty="0" smtClean="0">
                <a:solidFill>
                  <a:schemeClr val="tx1"/>
                </a:solidFill>
              </a:rPr>
              <a:t>Orange </a:t>
            </a:r>
            <a:r>
              <a:rPr lang="en-US" sz="3200" u="sng" dirty="0" smtClean="0">
                <a:solidFill>
                  <a:schemeClr val="tx1"/>
                </a:solidFill>
              </a:rPr>
              <a:t>Zoo</a:t>
            </a:r>
            <a:endParaRPr lang="en-US" sz="3200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882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667000" y="4170110"/>
            <a:ext cx="8229600" cy="973390"/>
          </a:xfrm>
        </p:spPr>
        <p:txBody>
          <a:bodyPr/>
          <a:lstStyle/>
          <a:p>
            <a:pPr marL="0" indent="0" algn="l">
              <a:buNone/>
            </a:pPr>
            <a:r>
              <a:rPr lang="en-US" sz="2000" b="1" dirty="0" smtClean="0"/>
              <a:t>Create a breeding plan for your subpopulations</a:t>
            </a:r>
          </a:p>
          <a:p>
            <a:pPr marL="0" indent="0" algn="l">
              <a:buNone/>
            </a:pPr>
            <a:endParaRPr lang="en-US" sz="2000" dirty="0" smtClean="0"/>
          </a:p>
          <a:p>
            <a:pPr algn="l"/>
            <a:r>
              <a:rPr lang="en-US" sz="2000" dirty="0" smtClean="0"/>
              <a:t>What is your best mating pair?</a:t>
            </a:r>
          </a:p>
          <a:p>
            <a:pPr algn="l"/>
            <a:r>
              <a:rPr lang="en-US" sz="2000" dirty="0" smtClean="0"/>
              <a:t>What is your worst mating pair?</a:t>
            </a:r>
          </a:p>
          <a:p>
            <a:pPr algn="l"/>
            <a:endParaRPr lang="en-US" sz="2000" dirty="0" smtClean="0"/>
          </a:p>
          <a:p>
            <a:pPr algn="l"/>
            <a:endParaRPr lang="en-US" sz="2000" dirty="0"/>
          </a:p>
        </p:txBody>
      </p:sp>
      <p:pic>
        <p:nvPicPr>
          <p:cNvPr id="18" name="Picture 17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971" y="4911116"/>
            <a:ext cx="1371433" cy="1712618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52211" y="711201"/>
            <a:ext cx="9196211" cy="3225800"/>
            <a:chOff x="-52211" y="711201"/>
            <a:chExt cx="9196211" cy="3225800"/>
          </a:xfrm>
        </p:grpSpPr>
        <p:grpSp>
          <p:nvGrpSpPr>
            <p:cNvPr id="93" name="Group 92"/>
            <p:cNvGrpSpPr/>
            <p:nvPr/>
          </p:nvGrpSpPr>
          <p:grpSpPr>
            <a:xfrm>
              <a:off x="-52211" y="711201"/>
              <a:ext cx="9196211" cy="3225800"/>
              <a:chOff x="-52211" y="1117601"/>
              <a:chExt cx="9196211" cy="3225800"/>
            </a:xfrm>
          </p:grpSpPr>
          <p:pic>
            <p:nvPicPr>
              <p:cNvPr id="94" name="Picture 93" descr="2.pdf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52211" y="1117601"/>
                <a:ext cx="9196211" cy="3225800"/>
              </a:xfrm>
              <a:prstGeom prst="rect">
                <a:avLst/>
              </a:prstGeom>
            </p:spPr>
          </p:pic>
          <p:sp>
            <p:nvSpPr>
              <p:cNvPr id="95" name="Rectangle 94"/>
              <p:cNvSpPr/>
              <p:nvPr/>
            </p:nvSpPr>
            <p:spPr>
              <a:xfrm>
                <a:off x="6731000" y="3492500"/>
                <a:ext cx="1727200" cy="330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342900" y="3975100"/>
                <a:ext cx="17272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2921000" y="2641600"/>
                <a:ext cx="24384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Rectangle 97"/>
              <p:cNvSpPr/>
              <p:nvPr/>
            </p:nvSpPr>
            <p:spPr>
              <a:xfrm>
                <a:off x="5549900" y="26543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Rectangle 98"/>
              <p:cNvSpPr/>
              <p:nvPr/>
            </p:nvSpPr>
            <p:spPr>
              <a:xfrm>
                <a:off x="3238500" y="15621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Rectangle 99"/>
              <p:cNvSpPr/>
              <p:nvPr/>
            </p:nvSpPr>
            <p:spPr>
              <a:xfrm>
                <a:off x="4076700" y="1562100"/>
                <a:ext cx="952500" cy="2032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Rectangle 100"/>
              <p:cNvSpPr/>
              <p:nvPr/>
            </p:nvSpPr>
            <p:spPr>
              <a:xfrm>
                <a:off x="2514600" y="15621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Rectangle 101"/>
              <p:cNvSpPr/>
              <p:nvPr/>
            </p:nvSpPr>
            <p:spPr>
              <a:xfrm>
                <a:off x="2254250" y="26035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Rectangle 102"/>
              <p:cNvSpPr/>
              <p:nvPr/>
            </p:nvSpPr>
            <p:spPr>
              <a:xfrm>
                <a:off x="5981700" y="1562100"/>
                <a:ext cx="520700" cy="17780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7451721" y="783054"/>
              <a:ext cx="412750" cy="343009"/>
              <a:chOff x="7451721" y="783054"/>
              <a:chExt cx="412750" cy="343009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11</a:t>
                </a:r>
                <a:endParaRPr lang="en-US" sz="1600" b="1" dirty="0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7813291" y="2739076"/>
              <a:ext cx="412750" cy="347020"/>
              <a:chOff x="1320803" y="770576"/>
              <a:chExt cx="412750" cy="347020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1369508" y="791629"/>
                <a:ext cx="319591" cy="3259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1320803" y="770576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49</a:t>
                </a:r>
                <a:endParaRPr lang="en-US" sz="1600" b="1" dirty="0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7028079" y="1432998"/>
              <a:ext cx="591918" cy="323949"/>
              <a:chOff x="7028079" y="1432998"/>
              <a:chExt cx="591918" cy="323949"/>
            </a:xfrm>
          </p:grpSpPr>
          <p:sp>
            <p:nvSpPr>
              <p:cNvPr id="86" name="Rectangle 85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 flipH="1">
                <a:off x="7028079" y="1432998"/>
                <a:ext cx="591918" cy="265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21</a:t>
                </a:r>
                <a:endParaRPr lang="en-US" sz="1600" b="1" dirty="0"/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6733193" y="800100"/>
              <a:ext cx="591918" cy="338554"/>
              <a:chOff x="7028079" y="1432998"/>
              <a:chExt cx="591918" cy="338554"/>
            </a:xfrm>
          </p:grpSpPr>
          <p:sp>
            <p:nvSpPr>
              <p:cNvPr id="111" name="Rectangle 110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</a:t>
                </a:r>
                <a:endParaRPr lang="en-US" sz="1600" b="1" dirty="0"/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8086038" y="825502"/>
              <a:ext cx="516095" cy="338554"/>
              <a:chOff x="7028079" y="1432998"/>
              <a:chExt cx="591918" cy="338554"/>
            </a:xfrm>
          </p:grpSpPr>
          <p:sp>
            <p:nvSpPr>
              <p:cNvPr id="118" name="Rectangle 117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/>
                  <a:t>7</a:t>
                </a:r>
                <a:endParaRPr lang="en-US" sz="1600" b="1" dirty="0"/>
              </a:p>
            </p:txBody>
          </p:sp>
        </p:grpSp>
        <p:grpSp>
          <p:nvGrpSpPr>
            <p:cNvPr id="120" name="Group 119"/>
            <p:cNvGrpSpPr/>
            <p:nvPr/>
          </p:nvGrpSpPr>
          <p:grpSpPr>
            <a:xfrm>
              <a:off x="8158688" y="2732384"/>
              <a:ext cx="412750" cy="343009"/>
              <a:chOff x="7451721" y="783054"/>
              <a:chExt cx="412750" cy="343009"/>
            </a:xfrm>
          </p:grpSpPr>
          <p:sp>
            <p:nvSpPr>
              <p:cNvPr id="121" name="Oval 120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50</a:t>
                </a:r>
                <a:endParaRPr lang="en-US" sz="1600" b="1" dirty="0"/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6178501" y="1871023"/>
              <a:ext cx="412750" cy="343009"/>
              <a:chOff x="7451721" y="783054"/>
              <a:chExt cx="412750" cy="343009"/>
            </a:xfrm>
          </p:grpSpPr>
          <p:sp>
            <p:nvSpPr>
              <p:cNvPr id="128" name="Oval 12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40</a:t>
                </a:r>
                <a:endParaRPr lang="en-US" sz="1600" b="1" dirty="0"/>
              </a:p>
            </p:txBody>
          </p:sp>
        </p:grpSp>
        <p:grpSp>
          <p:nvGrpSpPr>
            <p:cNvPr id="132" name="Group 131"/>
            <p:cNvGrpSpPr/>
            <p:nvPr/>
          </p:nvGrpSpPr>
          <p:grpSpPr>
            <a:xfrm>
              <a:off x="5703269" y="1860089"/>
              <a:ext cx="412750" cy="350787"/>
              <a:chOff x="7453459" y="775276"/>
              <a:chExt cx="412750" cy="350787"/>
            </a:xfrm>
          </p:grpSpPr>
          <p:sp>
            <p:nvSpPr>
              <p:cNvPr id="138" name="Oval 137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00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7453459" y="775276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39</a:t>
                </a:r>
                <a:endParaRPr lang="en-US" sz="1600" b="1" dirty="0"/>
              </a:p>
            </p:txBody>
          </p:sp>
        </p:grpSp>
        <p:grpSp>
          <p:nvGrpSpPr>
            <p:cNvPr id="140" name="Group 139"/>
            <p:cNvGrpSpPr/>
            <p:nvPr/>
          </p:nvGrpSpPr>
          <p:grpSpPr>
            <a:xfrm>
              <a:off x="5266216" y="1870911"/>
              <a:ext cx="412750" cy="343009"/>
              <a:chOff x="7451721" y="783054"/>
              <a:chExt cx="412750" cy="343009"/>
            </a:xfrm>
          </p:grpSpPr>
          <p:sp>
            <p:nvSpPr>
              <p:cNvPr id="141" name="Oval 140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31</a:t>
                </a:r>
                <a:endParaRPr lang="en-US" sz="1600" b="1" dirty="0"/>
              </a:p>
            </p:txBody>
          </p:sp>
        </p:grpSp>
        <p:grpSp>
          <p:nvGrpSpPr>
            <p:cNvPr id="143" name="Group 142"/>
            <p:cNvGrpSpPr/>
            <p:nvPr/>
          </p:nvGrpSpPr>
          <p:grpSpPr>
            <a:xfrm>
              <a:off x="4867062" y="1880541"/>
              <a:ext cx="412750" cy="338554"/>
              <a:chOff x="7448284" y="792685"/>
              <a:chExt cx="412750" cy="338554"/>
            </a:xfrm>
          </p:grpSpPr>
          <p:sp>
            <p:nvSpPr>
              <p:cNvPr id="144" name="Oval 143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00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7448284" y="792685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30</a:t>
                </a:r>
                <a:endParaRPr lang="en-US" sz="1600" b="1" dirty="0"/>
              </a:p>
            </p:txBody>
          </p:sp>
        </p:grpSp>
        <p:grpSp>
          <p:nvGrpSpPr>
            <p:cNvPr id="149" name="Group 148"/>
            <p:cNvGrpSpPr/>
            <p:nvPr/>
          </p:nvGrpSpPr>
          <p:grpSpPr>
            <a:xfrm>
              <a:off x="4376367" y="1873353"/>
              <a:ext cx="516095" cy="340883"/>
              <a:chOff x="6979524" y="1416064"/>
              <a:chExt cx="591918" cy="340883"/>
            </a:xfrm>
          </p:grpSpPr>
          <p:sp>
            <p:nvSpPr>
              <p:cNvPr id="150" name="Rectangle 149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 flipH="1">
                <a:off x="6979524" y="1416064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25</a:t>
                </a:r>
                <a:endParaRPr lang="en-US" sz="1600" b="1" dirty="0"/>
              </a:p>
            </p:txBody>
          </p:sp>
        </p:grpSp>
        <p:grpSp>
          <p:nvGrpSpPr>
            <p:cNvPr id="152" name="Group 151"/>
            <p:cNvGrpSpPr/>
            <p:nvPr/>
          </p:nvGrpSpPr>
          <p:grpSpPr>
            <a:xfrm>
              <a:off x="4068233" y="1875252"/>
              <a:ext cx="412750" cy="343009"/>
              <a:chOff x="7451721" y="783054"/>
              <a:chExt cx="412750" cy="343009"/>
            </a:xfrm>
          </p:grpSpPr>
          <p:sp>
            <p:nvSpPr>
              <p:cNvPr id="153" name="Oval 152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TextBox 153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24</a:t>
                </a:r>
                <a:endParaRPr lang="en-US" sz="1600" b="1" dirty="0"/>
              </a:p>
            </p:txBody>
          </p:sp>
        </p:grpSp>
        <p:grpSp>
          <p:nvGrpSpPr>
            <p:cNvPr id="155" name="Group 154"/>
            <p:cNvGrpSpPr/>
            <p:nvPr/>
          </p:nvGrpSpPr>
          <p:grpSpPr>
            <a:xfrm>
              <a:off x="5662032" y="766234"/>
              <a:ext cx="412750" cy="343009"/>
              <a:chOff x="7451721" y="783054"/>
              <a:chExt cx="412750" cy="343009"/>
            </a:xfrm>
          </p:grpSpPr>
          <p:sp>
            <p:nvSpPr>
              <p:cNvPr id="156" name="Oval 155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TextBox 156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12</a:t>
                </a:r>
                <a:endParaRPr lang="en-US" sz="1600" b="1" dirty="0"/>
              </a:p>
            </p:txBody>
          </p:sp>
        </p:grpSp>
        <p:grpSp>
          <p:nvGrpSpPr>
            <p:cNvPr id="158" name="Group 157"/>
            <p:cNvGrpSpPr/>
            <p:nvPr/>
          </p:nvGrpSpPr>
          <p:grpSpPr>
            <a:xfrm>
              <a:off x="4948487" y="797978"/>
              <a:ext cx="516095" cy="338554"/>
              <a:chOff x="7028079" y="1432998"/>
              <a:chExt cx="591918" cy="338554"/>
            </a:xfrm>
          </p:grpSpPr>
          <p:sp>
            <p:nvSpPr>
              <p:cNvPr id="159" name="Rectangle 158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TextBox 159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3</a:t>
                </a:r>
                <a:endParaRPr lang="en-US" sz="1600" b="1" dirty="0"/>
              </a:p>
            </p:txBody>
          </p:sp>
        </p:grpSp>
        <p:grpSp>
          <p:nvGrpSpPr>
            <p:cNvPr id="161" name="Group 160"/>
            <p:cNvGrpSpPr/>
            <p:nvPr/>
          </p:nvGrpSpPr>
          <p:grpSpPr>
            <a:xfrm>
              <a:off x="6889442" y="2654327"/>
              <a:ext cx="412750" cy="343009"/>
              <a:chOff x="7451721" y="783054"/>
              <a:chExt cx="412750" cy="343009"/>
            </a:xfrm>
          </p:grpSpPr>
          <p:sp>
            <p:nvSpPr>
              <p:cNvPr id="162" name="Oval 161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TextBox 162"/>
              <p:cNvSpPr txBox="1"/>
              <p:nvPr/>
            </p:nvSpPr>
            <p:spPr>
              <a:xfrm>
                <a:off x="7451721" y="783054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44</a:t>
                </a:r>
                <a:endParaRPr lang="en-US" sz="1600" b="1" dirty="0"/>
              </a:p>
            </p:txBody>
          </p:sp>
        </p:grpSp>
        <p:grpSp>
          <p:nvGrpSpPr>
            <p:cNvPr id="164" name="Group 163"/>
            <p:cNvGrpSpPr/>
            <p:nvPr/>
          </p:nvGrpSpPr>
          <p:grpSpPr>
            <a:xfrm>
              <a:off x="2981330" y="800098"/>
              <a:ext cx="419432" cy="338554"/>
              <a:chOff x="7504308" y="791521"/>
              <a:chExt cx="419432" cy="338554"/>
            </a:xfrm>
          </p:grpSpPr>
          <p:sp>
            <p:nvSpPr>
              <p:cNvPr id="165" name="Oval 164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7510990" y="791521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/>
                  <a:t>8</a:t>
                </a:r>
                <a:endParaRPr lang="en-US" sz="1600" b="1" dirty="0"/>
              </a:p>
            </p:txBody>
          </p:sp>
        </p:grpSp>
        <p:grpSp>
          <p:nvGrpSpPr>
            <p:cNvPr id="167" name="Group 166"/>
            <p:cNvGrpSpPr/>
            <p:nvPr/>
          </p:nvGrpSpPr>
          <p:grpSpPr>
            <a:xfrm>
              <a:off x="2223429" y="808456"/>
              <a:ext cx="516095" cy="338554"/>
              <a:chOff x="7024750" y="1424308"/>
              <a:chExt cx="591918" cy="338554"/>
            </a:xfrm>
          </p:grpSpPr>
          <p:sp>
            <p:nvSpPr>
              <p:cNvPr id="168" name="Rectangle 167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 flipH="1">
                <a:off x="7024750" y="142430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4</a:t>
                </a:r>
                <a:endParaRPr lang="en-US" sz="1600" b="1" dirty="0"/>
              </a:p>
            </p:txBody>
          </p:sp>
        </p:grpSp>
        <p:grpSp>
          <p:nvGrpSpPr>
            <p:cNvPr id="170" name="Group 169"/>
            <p:cNvGrpSpPr/>
            <p:nvPr/>
          </p:nvGrpSpPr>
          <p:grpSpPr>
            <a:xfrm>
              <a:off x="2578468" y="1875366"/>
              <a:ext cx="516095" cy="338554"/>
              <a:chOff x="6979524" y="1432998"/>
              <a:chExt cx="591918" cy="338554"/>
            </a:xfrm>
          </p:grpSpPr>
          <p:sp>
            <p:nvSpPr>
              <p:cNvPr id="171" name="Rectangle 170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 flipH="1">
                <a:off x="6979524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</a:t>
                </a:r>
                <a:r>
                  <a:rPr lang="en-US" sz="1600" b="1" dirty="0" smtClean="0"/>
                  <a:t>7</a:t>
                </a:r>
                <a:endParaRPr lang="en-US" sz="1600" b="1" dirty="0"/>
              </a:p>
            </p:txBody>
          </p:sp>
        </p:grpSp>
        <p:grpSp>
          <p:nvGrpSpPr>
            <p:cNvPr id="173" name="Group 172"/>
            <p:cNvGrpSpPr/>
            <p:nvPr/>
          </p:nvGrpSpPr>
          <p:grpSpPr>
            <a:xfrm>
              <a:off x="1951899" y="1859624"/>
              <a:ext cx="516095" cy="338554"/>
              <a:chOff x="6969813" y="1432998"/>
              <a:chExt cx="591918" cy="338554"/>
            </a:xfrm>
          </p:grpSpPr>
          <p:sp>
            <p:nvSpPr>
              <p:cNvPr id="174" name="Rectangle 173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TextBox 174"/>
              <p:cNvSpPr txBox="1"/>
              <p:nvPr/>
            </p:nvSpPr>
            <p:spPr>
              <a:xfrm flipH="1">
                <a:off x="6969813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23</a:t>
                </a:r>
                <a:endParaRPr lang="en-US" sz="1600" b="1" dirty="0"/>
              </a:p>
            </p:txBody>
          </p:sp>
        </p:grpSp>
        <p:grpSp>
          <p:nvGrpSpPr>
            <p:cNvPr id="176" name="Group 175"/>
            <p:cNvGrpSpPr/>
            <p:nvPr/>
          </p:nvGrpSpPr>
          <p:grpSpPr>
            <a:xfrm>
              <a:off x="446317" y="808565"/>
              <a:ext cx="516095" cy="338554"/>
              <a:chOff x="7028079" y="1432998"/>
              <a:chExt cx="591918" cy="338554"/>
            </a:xfrm>
          </p:grpSpPr>
          <p:sp>
            <p:nvSpPr>
              <p:cNvPr id="177" name="Rectangle 176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TextBox 177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 </a:t>
                </a:r>
                <a:r>
                  <a:rPr lang="en-US" sz="1600" b="1" dirty="0" smtClean="0"/>
                  <a:t>6</a:t>
                </a:r>
                <a:endParaRPr lang="en-US" sz="1600" b="1" dirty="0"/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>
              <a:off x="1017629" y="3201481"/>
              <a:ext cx="516095" cy="338554"/>
              <a:chOff x="7028079" y="1432998"/>
              <a:chExt cx="591918" cy="338554"/>
            </a:xfrm>
          </p:grpSpPr>
          <p:sp>
            <p:nvSpPr>
              <p:cNvPr id="180" name="Rectangle 179"/>
              <p:cNvSpPr/>
              <p:nvPr/>
            </p:nvSpPr>
            <p:spPr>
              <a:xfrm>
                <a:off x="7095817" y="1452038"/>
                <a:ext cx="343401" cy="30490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 flipH="1">
                <a:off x="7028079" y="1432998"/>
                <a:ext cx="5919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62</a:t>
                </a:r>
                <a:endParaRPr lang="en-US" sz="1600" b="1" dirty="0"/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1268273" y="800098"/>
              <a:ext cx="412750" cy="338554"/>
              <a:chOff x="7460188" y="791521"/>
              <a:chExt cx="412750" cy="338554"/>
            </a:xfrm>
          </p:grpSpPr>
          <p:sp>
            <p:nvSpPr>
              <p:cNvPr id="183" name="Oval 182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TextBox 183"/>
              <p:cNvSpPr txBox="1"/>
              <p:nvPr/>
            </p:nvSpPr>
            <p:spPr>
              <a:xfrm>
                <a:off x="7460188" y="791521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10</a:t>
                </a:r>
                <a:endParaRPr lang="en-US" sz="1600" b="1" dirty="0"/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854872" y="1876665"/>
              <a:ext cx="412750" cy="351476"/>
              <a:chOff x="7447158" y="774587"/>
              <a:chExt cx="412750" cy="351476"/>
            </a:xfrm>
          </p:grpSpPr>
          <p:sp>
            <p:nvSpPr>
              <p:cNvPr id="186" name="Oval 185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00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7447158" y="774587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32</a:t>
                </a:r>
                <a:endParaRPr lang="en-US" sz="1600" b="1" dirty="0"/>
              </a:p>
            </p:txBody>
          </p:sp>
        </p:grpSp>
        <p:grpSp>
          <p:nvGrpSpPr>
            <p:cNvPr id="191" name="Group 190"/>
            <p:cNvGrpSpPr/>
            <p:nvPr/>
          </p:nvGrpSpPr>
          <p:grpSpPr>
            <a:xfrm>
              <a:off x="1469522" y="3204745"/>
              <a:ext cx="412750" cy="338554"/>
              <a:chOff x="7460188" y="808455"/>
              <a:chExt cx="412750" cy="338554"/>
            </a:xfrm>
          </p:grpSpPr>
          <p:sp>
            <p:nvSpPr>
              <p:cNvPr id="192" name="Oval 191"/>
              <p:cNvSpPr/>
              <p:nvPr/>
            </p:nvSpPr>
            <p:spPr>
              <a:xfrm>
                <a:off x="7504308" y="812796"/>
                <a:ext cx="306194" cy="313267"/>
              </a:xfrm>
              <a:prstGeom prst="ellipse">
                <a:avLst/>
              </a:prstGeom>
              <a:solidFill>
                <a:srgbClr val="FFFFFF"/>
              </a:solidFill>
              <a:ln w="1270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TextBox 192"/>
              <p:cNvSpPr txBox="1"/>
              <p:nvPr/>
            </p:nvSpPr>
            <p:spPr>
              <a:xfrm>
                <a:off x="7460188" y="808455"/>
                <a:ext cx="4127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57</a:t>
                </a:r>
                <a:endParaRPr lang="en-US" sz="1600" b="1" dirty="0"/>
              </a:p>
            </p:txBody>
          </p:sp>
        </p:grpSp>
        <p:sp>
          <p:nvSpPr>
            <p:cNvPr id="195" name="Oval 194"/>
            <p:cNvSpPr/>
            <p:nvPr/>
          </p:nvSpPr>
          <p:spPr>
            <a:xfrm>
              <a:off x="3319602" y="1866294"/>
              <a:ext cx="306194" cy="313267"/>
            </a:xfrm>
            <a:prstGeom prst="ellipse">
              <a:avLst/>
            </a:prstGeom>
            <a:solidFill>
              <a:srgbClr val="000000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TextBox 91"/>
            <p:cNvSpPr txBox="1"/>
            <p:nvPr/>
          </p:nvSpPr>
          <p:spPr>
            <a:xfrm rot="1621144">
              <a:off x="3292552" y="1473783"/>
              <a:ext cx="585594" cy="1107996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600" dirty="0" smtClean="0">
                  <a:solidFill>
                    <a:schemeClr val="bg1">
                      <a:lumMod val="50000"/>
                    </a:schemeClr>
                  </a:solidFill>
                </a:rPr>
                <a:t>/</a:t>
              </a:r>
              <a:endParaRPr lang="en-US" sz="6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4618" y="4138201"/>
            <a:ext cx="2556358" cy="1722030"/>
            <a:chOff x="422918" y="4265201"/>
            <a:chExt cx="2556358" cy="1722030"/>
          </a:xfrm>
        </p:grpSpPr>
        <p:sp>
          <p:nvSpPr>
            <p:cNvPr id="199" name="Text Placeholder 2"/>
            <p:cNvSpPr txBox="1">
              <a:spLocks/>
            </p:cNvSpPr>
            <p:nvPr/>
          </p:nvSpPr>
          <p:spPr>
            <a:xfrm>
              <a:off x="808635" y="4265201"/>
              <a:ext cx="2170641" cy="14582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txBody>
            <a:bodyPr lIns="91425" tIns="91425" rIns="91425" bIns="91425" anchor="t" anchorCtr="0"/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  <a:lvl3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3pPr>
              <a:lvl4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4pPr>
              <a:lvl5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5pPr>
              <a:lvl6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6pPr>
              <a:lvl7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7pPr>
              <a:lvl8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8pPr>
              <a:lvl9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9pPr>
            </a:lstStyle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Dead affected male</a:t>
              </a:r>
            </a:p>
            <a:p>
              <a:pPr marL="0" indent="0" algn="l">
                <a:buFont typeface="Arial"/>
                <a:buNone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00" name="Group 199"/>
            <p:cNvGrpSpPr/>
            <p:nvPr/>
          </p:nvGrpSpPr>
          <p:grpSpPr>
            <a:xfrm>
              <a:off x="503354" y="4300600"/>
              <a:ext cx="179824" cy="1106658"/>
              <a:chOff x="670725" y="1757159"/>
              <a:chExt cx="399047" cy="1929150"/>
            </a:xfrm>
          </p:grpSpPr>
          <p:sp>
            <p:nvSpPr>
              <p:cNvPr id="201" name="Oval 200"/>
              <p:cNvSpPr/>
              <p:nvPr/>
            </p:nvSpPr>
            <p:spPr>
              <a:xfrm>
                <a:off x="670725" y="1757159"/>
                <a:ext cx="372113" cy="3898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Oval 201"/>
              <p:cNvSpPr/>
              <p:nvPr/>
            </p:nvSpPr>
            <p:spPr>
              <a:xfrm>
                <a:off x="670725" y="2321276"/>
                <a:ext cx="386385" cy="38981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Rectangle 202"/>
              <p:cNvSpPr/>
              <p:nvPr/>
            </p:nvSpPr>
            <p:spPr>
              <a:xfrm>
                <a:off x="670725" y="3329585"/>
                <a:ext cx="399047" cy="35672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Rectangle 203"/>
              <p:cNvSpPr/>
              <p:nvPr/>
            </p:nvSpPr>
            <p:spPr>
              <a:xfrm>
                <a:off x="670725" y="2868052"/>
                <a:ext cx="399047" cy="35672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5" name="Rectangle 204"/>
            <p:cNvSpPr/>
            <p:nvPr/>
          </p:nvSpPr>
          <p:spPr>
            <a:xfrm>
              <a:off x="505378" y="5495440"/>
              <a:ext cx="179824" cy="20463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TextBox 205"/>
            <p:cNvSpPr txBox="1"/>
            <p:nvPr/>
          </p:nvSpPr>
          <p:spPr>
            <a:xfrm rot="1621144">
              <a:off x="422918" y="5340900"/>
              <a:ext cx="58559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/>
                  </a:solidFill>
                </a:rPr>
                <a:t>/</a:t>
              </a:r>
              <a:endParaRPr lang="en-US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04" name="Title 1"/>
          <p:cNvSpPr txBox="1">
            <a:spLocks/>
          </p:cNvSpPr>
          <p:nvPr/>
        </p:nvSpPr>
        <p:spPr>
          <a:xfrm>
            <a:off x="666578" y="81147"/>
            <a:ext cx="7664622" cy="681381"/>
          </a:xfrm>
          <a:prstGeom prst="rect">
            <a:avLst/>
          </a:prstGeom>
          <a:solidFill>
            <a:srgbClr val="FF0000"/>
          </a:solidFill>
        </p:spPr>
        <p:txBody>
          <a:bodyPr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 algn="ctr"/>
            <a:r>
              <a:rPr lang="en-US" sz="3200" u="sng" dirty="0" smtClean="0">
                <a:solidFill>
                  <a:schemeClr val="tx1"/>
                </a:solidFill>
              </a:rPr>
              <a:t>Red </a:t>
            </a:r>
            <a:r>
              <a:rPr lang="en-US" sz="3200" u="sng" dirty="0" smtClean="0">
                <a:solidFill>
                  <a:schemeClr val="tx1"/>
                </a:solidFill>
              </a:rPr>
              <a:t>Zoo</a:t>
            </a:r>
            <a:endParaRPr lang="en-US" sz="3200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553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roup 92"/>
          <p:cNvGrpSpPr/>
          <p:nvPr/>
        </p:nvGrpSpPr>
        <p:grpSpPr>
          <a:xfrm>
            <a:off x="-52211" y="711201"/>
            <a:ext cx="9196211" cy="3225800"/>
            <a:chOff x="-52211" y="1117601"/>
            <a:chExt cx="9196211" cy="3225800"/>
          </a:xfrm>
        </p:grpSpPr>
        <p:pic>
          <p:nvPicPr>
            <p:cNvPr id="94" name="Picture 93" descr="2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2211" y="1117601"/>
              <a:ext cx="9196211" cy="3225800"/>
            </a:xfrm>
            <a:prstGeom prst="rect">
              <a:avLst/>
            </a:prstGeom>
          </p:spPr>
        </p:pic>
        <p:sp>
          <p:nvSpPr>
            <p:cNvPr id="95" name="Rectangle 94"/>
            <p:cNvSpPr/>
            <p:nvPr/>
          </p:nvSpPr>
          <p:spPr>
            <a:xfrm>
              <a:off x="6731000" y="3492500"/>
              <a:ext cx="1727200" cy="3302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342900" y="3975100"/>
              <a:ext cx="1727200" cy="2032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2921000" y="2641600"/>
              <a:ext cx="2438400" cy="2032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5549900" y="2654300"/>
              <a:ext cx="952500" cy="2032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238500" y="1562100"/>
              <a:ext cx="952500" cy="2032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4076700" y="1562100"/>
              <a:ext cx="952500" cy="2032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2514600" y="1562100"/>
              <a:ext cx="520700" cy="1778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2254250" y="2603500"/>
              <a:ext cx="520700" cy="1778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5981700" y="1562100"/>
              <a:ext cx="520700" cy="1778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667000" y="4170110"/>
            <a:ext cx="8229600" cy="973390"/>
          </a:xfrm>
        </p:spPr>
        <p:txBody>
          <a:bodyPr/>
          <a:lstStyle/>
          <a:p>
            <a:pPr marL="0" indent="0" algn="l">
              <a:buNone/>
            </a:pPr>
            <a:r>
              <a:rPr lang="en-US" sz="2000" b="1" dirty="0" smtClean="0"/>
              <a:t>Create a breeding plan for your subpopulations</a:t>
            </a:r>
          </a:p>
          <a:p>
            <a:pPr marL="0" indent="0" algn="l">
              <a:buNone/>
            </a:pPr>
            <a:endParaRPr lang="en-US" sz="2000" dirty="0" smtClean="0"/>
          </a:p>
          <a:p>
            <a:pPr algn="l"/>
            <a:r>
              <a:rPr lang="en-US" sz="2000" dirty="0" smtClean="0"/>
              <a:t>What is your best mating pair?</a:t>
            </a:r>
          </a:p>
          <a:p>
            <a:pPr algn="l"/>
            <a:r>
              <a:rPr lang="en-US" sz="2000" dirty="0" smtClean="0"/>
              <a:t>What is your worst mating pair?</a:t>
            </a:r>
          </a:p>
          <a:p>
            <a:pPr algn="l"/>
            <a:endParaRPr lang="en-US" sz="2000" dirty="0" smtClean="0"/>
          </a:p>
          <a:p>
            <a:pPr algn="l"/>
            <a:endParaRPr lang="en-US" sz="20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666578" y="81147"/>
            <a:ext cx="7664622" cy="681381"/>
          </a:xfrm>
          <a:prstGeom prst="rect">
            <a:avLst/>
          </a:prstGeom>
          <a:solidFill>
            <a:srgbClr val="008000"/>
          </a:solidFill>
        </p:spPr>
        <p:txBody>
          <a:bodyPr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</a:lstStyle>
          <a:p>
            <a:pPr algn="ctr"/>
            <a:r>
              <a:rPr lang="en-US" sz="3200" u="sng" dirty="0" smtClean="0">
                <a:solidFill>
                  <a:schemeClr val="tx1"/>
                </a:solidFill>
              </a:rPr>
              <a:t>Green </a:t>
            </a:r>
            <a:r>
              <a:rPr lang="en-US" sz="3200" u="sng" dirty="0" smtClean="0">
                <a:solidFill>
                  <a:schemeClr val="tx1"/>
                </a:solidFill>
              </a:rPr>
              <a:t>Zoo</a:t>
            </a:r>
            <a:endParaRPr lang="en-US" sz="3200" u="sng" dirty="0">
              <a:solidFill>
                <a:schemeClr val="tx1"/>
              </a:solidFill>
            </a:endParaRPr>
          </a:p>
        </p:txBody>
      </p:sp>
      <p:pic>
        <p:nvPicPr>
          <p:cNvPr id="18" name="Picture 17" descr="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971" y="4911116"/>
            <a:ext cx="1371433" cy="1712618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7451721" y="783054"/>
            <a:ext cx="412750" cy="343009"/>
            <a:chOff x="7451721" y="783054"/>
            <a:chExt cx="412750" cy="343009"/>
          </a:xfrm>
        </p:grpSpPr>
        <p:sp>
          <p:nvSpPr>
            <p:cNvPr id="48" name="Oval 47"/>
            <p:cNvSpPr/>
            <p:nvPr/>
          </p:nvSpPr>
          <p:spPr>
            <a:xfrm>
              <a:off x="7504308" y="812796"/>
              <a:ext cx="306194" cy="313267"/>
            </a:xfrm>
            <a:prstGeom prst="ellipse">
              <a:avLst/>
            </a:prstGeom>
            <a:solidFill>
              <a:srgbClr val="FFFFFF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451721" y="783054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11</a:t>
              </a:r>
              <a:endParaRPr lang="en-US" sz="1600" b="1" dirty="0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813291" y="2739076"/>
            <a:ext cx="412750" cy="347020"/>
            <a:chOff x="1320803" y="770576"/>
            <a:chExt cx="412750" cy="347020"/>
          </a:xfrm>
          <a:solidFill>
            <a:srgbClr val="FFFF00"/>
          </a:solidFill>
        </p:grpSpPr>
        <p:sp>
          <p:nvSpPr>
            <p:cNvPr id="54" name="Oval 53"/>
            <p:cNvSpPr/>
            <p:nvPr/>
          </p:nvSpPr>
          <p:spPr>
            <a:xfrm>
              <a:off x="1369508" y="791629"/>
              <a:ext cx="319591" cy="325967"/>
            </a:xfrm>
            <a:prstGeom prst="ellipse">
              <a:avLst/>
            </a:prstGeom>
            <a:grpFill/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320803" y="770576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49</a:t>
              </a:r>
              <a:endParaRPr lang="en-US" sz="1600" b="1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028079" y="1432998"/>
            <a:ext cx="591918" cy="323949"/>
            <a:chOff x="7028079" y="1432998"/>
            <a:chExt cx="591918" cy="323949"/>
          </a:xfrm>
        </p:grpSpPr>
        <p:sp>
          <p:nvSpPr>
            <p:cNvPr id="86" name="Rectangle 85"/>
            <p:cNvSpPr/>
            <p:nvPr/>
          </p:nvSpPr>
          <p:spPr>
            <a:xfrm>
              <a:off x="7095817" y="1452038"/>
              <a:ext cx="343401" cy="30490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/>
            <p:cNvSpPr txBox="1"/>
            <p:nvPr/>
          </p:nvSpPr>
          <p:spPr>
            <a:xfrm flipH="1">
              <a:off x="7028079" y="1432998"/>
              <a:ext cx="591918" cy="26512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 21</a:t>
              </a:r>
              <a:endParaRPr lang="en-US" sz="1600" b="1" dirty="0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733193" y="800100"/>
            <a:ext cx="591918" cy="338554"/>
            <a:chOff x="7028079" y="1432998"/>
            <a:chExt cx="591918" cy="338554"/>
          </a:xfrm>
        </p:grpSpPr>
        <p:sp>
          <p:nvSpPr>
            <p:cNvPr id="111" name="Rectangle 110"/>
            <p:cNvSpPr/>
            <p:nvPr/>
          </p:nvSpPr>
          <p:spPr>
            <a:xfrm>
              <a:off x="7095817" y="1452038"/>
              <a:ext cx="343401" cy="30490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TextBox 112"/>
            <p:cNvSpPr txBox="1"/>
            <p:nvPr/>
          </p:nvSpPr>
          <p:spPr>
            <a:xfrm flipH="1">
              <a:off x="7028079" y="1432998"/>
              <a:ext cx="59191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 </a:t>
              </a:r>
              <a:r>
                <a:rPr lang="en-US" sz="1600" b="1" dirty="0" smtClean="0"/>
                <a:t>2</a:t>
              </a:r>
              <a:endParaRPr lang="en-US" sz="1600" b="1" dirty="0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8086038" y="825502"/>
            <a:ext cx="516095" cy="338554"/>
            <a:chOff x="7028079" y="1432998"/>
            <a:chExt cx="591918" cy="338554"/>
          </a:xfrm>
        </p:grpSpPr>
        <p:sp>
          <p:nvSpPr>
            <p:cNvPr id="118" name="Rectangle 117"/>
            <p:cNvSpPr/>
            <p:nvPr/>
          </p:nvSpPr>
          <p:spPr>
            <a:xfrm>
              <a:off x="7095817" y="1452038"/>
              <a:ext cx="343401" cy="30490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TextBox 118"/>
            <p:cNvSpPr txBox="1"/>
            <p:nvPr/>
          </p:nvSpPr>
          <p:spPr>
            <a:xfrm flipH="1">
              <a:off x="7028079" y="1432998"/>
              <a:ext cx="59191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 </a:t>
              </a:r>
              <a:r>
                <a:rPr lang="en-US" sz="1600" b="1" dirty="0"/>
                <a:t>7</a:t>
              </a:r>
              <a:endParaRPr lang="en-US" sz="1600" b="1" dirty="0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8173175" y="2724192"/>
            <a:ext cx="412750" cy="351201"/>
            <a:chOff x="7466208" y="774862"/>
            <a:chExt cx="412750" cy="351201"/>
          </a:xfrm>
        </p:grpSpPr>
        <p:sp>
          <p:nvSpPr>
            <p:cNvPr id="121" name="Oval 120"/>
            <p:cNvSpPr/>
            <p:nvPr/>
          </p:nvSpPr>
          <p:spPr>
            <a:xfrm>
              <a:off x="7504308" y="812796"/>
              <a:ext cx="306194" cy="31326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466208" y="774862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50</a:t>
              </a:r>
              <a:endParaRPr lang="en-US" sz="1600" b="1" dirty="0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6178501" y="1871023"/>
            <a:ext cx="412750" cy="343009"/>
            <a:chOff x="7451721" y="783054"/>
            <a:chExt cx="412750" cy="343009"/>
          </a:xfrm>
        </p:grpSpPr>
        <p:sp>
          <p:nvSpPr>
            <p:cNvPr id="128" name="Oval 127"/>
            <p:cNvSpPr/>
            <p:nvPr/>
          </p:nvSpPr>
          <p:spPr>
            <a:xfrm>
              <a:off x="7504308" y="812796"/>
              <a:ext cx="306194" cy="313267"/>
            </a:xfrm>
            <a:prstGeom prst="ellipse">
              <a:avLst/>
            </a:prstGeom>
            <a:solidFill>
              <a:srgbClr val="FFFFFF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7451721" y="783054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40</a:t>
              </a:r>
              <a:endParaRPr lang="en-US" sz="1600" b="1" dirty="0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5701531" y="1867867"/>
            <a:ext cx="412750" cy="343009"/>
            <a:chOff x="7451721" y="783054"/>
            <a:chExt cx="412750" cy="343009"/>
          </a:xfrm>
        </p:grpSpPr>
        <p:sp>
          <p:nvSpPr>
            <p:cNvPr id="138" name="Oval 137"/>
            <p:cNvSpPr/>
            <p:nvPr/>
          </p:nvSpPr>
          <p:spPr>
            <a:xfrm>
              <a:off x="7504308" y="812796"/>
              <a:ext cx="306194" cy="313267"/>
            </a:xfrm>
            <a:prstGeom prst="ellipse">
              <a:avLst/>
            </a:prstGeom>
            <a:solidFill>
              <a:srgbClr val="FFFFFF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7451721" y="783054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39</a:t>
              </a:r>
              <a:endParaRPr lang="en-US" sz="1600" b="1" dirty="0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5266216" y="1870911"/>
            <a:ext cx="412750" cy="343009"/>
            <a:chOff x="7451721" y="783054"/>
            <a:chExt cx="412750" cy="343009"/>
          </a:xfrm>
        </p:grpSpPr>
        <p:sp>
          <p:nvSpPr>
            <p:cNvPr id="141" name="Oval 140"/>
            <p:cNvSpPr/>
            <p:nvPr/>
          </p:nvSpPr>
          <p:spPr>
            <a:xfrm>
              <a:off x="7504308" y="812796"/>
              <a:ext cx="306194" cy="313267"/>
            </a:xfrm>
            <a:prstGeom prst="ellipse">
              <a:avLst/>
            </a:prstGeom>
            <a:solidFill>
              <a:srgbClr val="FFFFFF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7451721" y="783054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31</a:t>
              </a:r>
              <a:endParaRPr lang="en-US" sz="1600" b="1" dirty="0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4870499" y="1870910"/>
            <a:ext cx="412750" cy="343009"/>
            <a:chOff x="7451721" y="783054"/>
            <a:chExt cx="412750" cy="343009"/>
          </a:xfrm>
        </p:grpSpPr>
        <p:sp>
          <p:nvSpPr>
            <p:cNvPr id="144" name="Oval 143"/>
            <p:cNvSpPr/>
            <p:nvPr/>
          </p:nvSpPr>
          <p:spPr>
            <a:xfrm>
              <a:off x="7504308" y="812796"/>
              <a:ext cx="306194" cy="313267"/>
            </a:xfrm>
            <a:prstGeom prst="ellipse">
              <a:avLst/>
            </a:prstGeom>
            <a:solidFill>
              <a:srgbClr val="FFFFFF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7451721" y="783054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30</a:t>
              </a:r>
              <a:endParaRPr lang="en-US" sz="1600" b="1" dirty="0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4376367" y="1873353"/>
            <a:ext cx="516095" cy="340883"/>
            <a:chOff x="6979524" y="1416064"/>
            <a:chExt cx="591918" cy="340883"/>
          </a:xfrm>
        </p:grpSpPr>
        <p:sp>
          <p:nvSpPr>
            <p:cNvPr id="150" name="Rectangle 149"/>
            <p:cNvSpPr/>
            <p:nvPr/>
          </p:nvSpPr>
          <p:spPr>
            <a:xfrm>
              <a:off x="7095817" y="1452038"/>
              <a:ext cx="343401" cy="30490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TextBox 150"/>
            <p:cNvSpPr txBox="1"/>
            <p:nvPr/>
          </p:nvSpPr>
          <p:spPr>
            <a:xfrm flipH="1">
              <a:off x="6979524" y="1416064"/>
              <a:ext cx="59191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 </a:t>
              </a:r>
              <a:r>
                <a:rPr lang="en-US" sz="1600" b="1" dirty="0" smtClean="0"/>
                <a:t>25</a:t>
              </a:r>
              <a:endParaRPr lang="en-US" sz="1600" b="1" dirty="0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4068233" y="1875252"/>
            <a:ext cx="412750" cy="343009"/>
            <a:chOff x="7451721" y="783054"/>
            <a:chExt cx="412750" cy="343009"/>
          </a:xfrm>
        </p:grpSpPr>
        <p:sp>
          <p:nvSpPr>
            <p:cNvPr id="153" name="Oval 152"/>
            <p:cNvSpPr/>
            <p:nvPr/>
          </p:nvSpPr>
          <p:spPr>
            <a:xfrm>
              <a:off x="7504308" y="812796"/>
              <a:ext cx="306194" cy="313267"/>
            </a:xfrm>
            <a:prstGeom prst="ellipse">
              <a:avLst/>
            </a:prstGeom>
            <a:solidFill>
              <a:srgbClr val="FFFFFF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7451721" y="783054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24</a:t>
              </a:r>
              <a:endParaRPr lang="en-US" sz="1600" b="1" dirty="0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5662032" y="766234"/>
            <a:ext cx="412750" cy="343009"/>
            <a:chOff x="7451721" y="783054"/>
            <a:chExt cx="412750" cy="343009"/>
          </a:xfrm>
        </p:grpSpPr>
        <p:sp>
          <p:nvSpPr>
            <p:cNvPr id="156" name="Oval 155"/>
            <p:cNvSpPr/>
            <p:nvPr/>
          </p:nvSpPr>
          <p:spPr>
            <a:xfrm>
              <a:off x="7504308" y="812796"/>
              <a:ext cx="306194" cy="313267"/>
            </a:xfrm>
            <a:prstGeom prst="ellipse">
              <a:avLst/>
            </a:prstGeom>
            <a:solidFill>
              <a:srgbClr val="FFFFFF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7451721" y="783054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12</a:t>
              </a:r>
              <a:endParaRPr lang="en-US" sz="1600" b="1" dirty="0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4950884" y="783111"/>
            <a:ext cx="516095" cy="338816"/>
            <a:chOff x="7030827" y="1418131"/>
            <a:chExt cx="591918" cy="338816"/>
          </a:xfrm>
        </p:grpSpPr>
        <p:sp>
          <p:nvSpPr>
            <p:cNvPr id="159" name="Rectangle 158"/>
            <p:cNvSpPr/>
            <p:nvPr/>
          </p:nvSpPr>
          <p:spPr>
            <a:xfrm>
              <a:off x="7095817" y="1452038"/>
              <a:ext cx="343401" cy="304909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TextBox 159"/>
            <p:cNvSpPr txBox="1"/>
            <p:nvPr/>
          </p:nvSpPr>
          <p:spPr>
            <a:xfrm flipH="1">
              <a:off x="7030827" y="1418131"/>
              <a:ext cx="59191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 </a:t>
              </a:r>
              <a:r>
                <a:rPr lang="en-US" sz="1600" b="1" dirty="0" smtClean="0"/>
                <a:t>3</a:t>
              </a:r>
              <a:endParaRPr lang="en-US" sz="1600" b="1" dirty="0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6943132" y="2696746"/>
            <a:ext cx="412750" cy="338554"/>
            <a:chOff x="7456896" y="793983"/>
            <a:chExt cx="412750" cy="338554"/>
          </a:xfrm>
          <a:solidFill>
            <a:srgbClr val="FFFF00"/>
          </a:solidFill>
        </p:grpSpPr>
        <p:sp>
          <p:nvSpPr>
            <p:cNvPr id="162" name="Oval 161"/>
            <p:cNvSpPr/>
            <p:nvPr/>
          </p:nvSpPr>
          <p:spPr>
            <a:xfrm>
              <a:off x="7504308" y="812796"/>
              <a:ext cx="306194" cy="313267"/>
            </a:xfrm>
            <a:prstGeom prst="ellipse">
              <a:avLst/>
            </a:prstGeom>
            <a:grpFill/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7456896" y="793983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44</a:t>
              </a:r>
              <a:endParaRPr lang="en-US" sz="1600" b="1" dirty="0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2981330" y="800098"/>
            <a:ext cx="419432" cy="338554"/>
            <a:chOff x="7504308" y="791521"/>
            <a:chExt cx="419432" cy="338554"/>
          </a:xfrm>
        </p:grpSpPr>
        <p:sp>
          <p:nvSpPr>
            <p:cNvPr id="165" name="Oval 164"/>
            <p:cNvSpPr/>
            <p:nvPr/>
          </p:nvSpPr>
          <p:spPr>
            <a:xfrm>
              <a:off x="7504308" y="812796"/>
              <a:ext cx="306194" cy="313267"/>
            </a:xfrm>
            <a:prstGeom prst="ellipse">
              <a:avLst/>
            </a:prstGeom>
            <a:solidFill>
              <a:srgbClr val="FFFFFF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7510990" y="791521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8</a:t>
              </a:r>
              <a:endParaRPr lang="en-US" sz="1600" b="1" dirty="0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2226331" y="817146"/>
            <a:ext cx="516095" cy="338554"/>
            <a:chOff x="7028079" y="1432998"/>
            <a:chExt cx="591918" cy="338554"/>
          </a:xfrm>
        </p:grpSpPr>
        <p:sp>
          <p:nvSpPr>
            <p:cNvPr id="168" name="Rectangle 167"/>
            <p:cNvSpPr/>
            <p:nvPr/>
          </p:nvSpPr>
          <p:spPr>
            <a:xfrm>
              <a:off x="7095817" y="1452038"/>
              <a:ext cx="343401" cy="30490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TextBox 168"/>
            <p:cNvSpPr txBox="1"/>
            <p:nvPr/>
          </p:nvSpPr>
          <p:spPr>
            <a:xfrm flipH="1">
              <a:off x="7028079" y="1432998"/>
              <a:ext cx="59191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 </a:t>
              </a:r>
              <a:r>
                <a:rPr lang="en-US" sz="1600" b="1" dirty="0" smtClean="0"/>
                <a:t>4</a:t>
              </a:r>
              <a:endParaRPr lang="en-US" sz="1600" b="1" dirty="0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2585576" y="1875573"/>
            <a:ext cx="516095" cy="338554"/>
            <a:chOff x="6987676" y="1433205"/>
            <a:chExt cx="591918" cy="338554"/>
          </a:xfrm>
        </p:grpSpPr>
        <p:sp>
          <p:nvSpPr>
            <p:cNvPr id="171" name="Rectangle 170"/>
            <p:cNvSpPr/>
            <p:nvPr/>
          </p:nvSpPr>
          <p:spPr>
            <a:xfrm>
              <a:off x="7095817" y="1452038"/>
              <a:ext cx="343401" cy="304909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TextBox 171"/>
            <p:cNvSpPr txBox="1"/>
            <p:nvPr/>
          </p:nvSpPr>
          <p:spPr>
            <a:xfrm flipH="1">
              <a:off x="6987676" y="1433205"/>
              <a:ext cx="59191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 </a:t>
              </a:r>
              <a:r>
                <a:rPr lang="en-US" sz="1600" b="1" dirty="0" smtClean="0"/>
                <a:t>2</a:t>
              </a:r>
              <a:r>
                <a:rPr lang="en-US" sz="1600" b="1" dirty="0" smtClean="0"/>
                <a:t>7</a:t>
              </a:r>
              <a:endParaRPr lang="en-US" sz="1600" b="1" dirty="0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1951899" y="1859624"/>
            <a:ext cx="516095" cy="338554"/>
            <a:chOff x="6969813" y="1432998"/>
            <a:chExt cx="591918" cy="338554"/>
          </a:xfrm>
        </p:grpSpPr>
        <p:sp>
          <p:nvSpPr>
            <p:cNvPr id="174" name="Rectangle 173"/>
            <p:cNvSpPr/>
            <p:nvPr/>
          </p:nvSpPr>
          <p:spPr>
            <a:xfrm>
              <a:off x="7095817" y="1452038"/>
              <a:ext cx="343401" cy="30490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TextBox 174"/>
            <p:cNvSpPr txBox="1"/>
            <p:nvPr/>
          </p:nvSpPr>
          <p:spPr>
            <a:xfrm flipH="1">
              <a:off x="6969813" y="1432998"/>
              <a:ext cx="59191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 </a:t>
              </a:r>
              <a:r>
                <a:rPr lang="en-US" sz="1600" b="1" dirty="0" smtClean="0"/>
                <a:t>23</a:t>
              </a:r>
              <a:endParaRPr lang="en-US" sz="1600" b="1" dirty="0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446317" y="808565"/>
            <a:ext cx="516095" cy="338554"/>
            <a:chOff x="7028079" y="1432998"/>
            <a:chExt cx="591918" cy="338554"/>
          </a:xfrm>
        </p:grpSpPr>
        <p:sp>
          <p:nvSpPr>
            <p:cNvPr id="177" name="Rectangle 176"/>
            <p:cNvSpPr/>
            <p:nvPr/>
          </p:nvSpPr>
          <p:spPr>
            <a:xfrm>
              <a:off x="7095817" y="1452038"/>
              <a:ext cx="343401" cy="30490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TextBox 177"/>
            <p:cNvSpPr txBox="1"/>
            <p:nvPr/>
          </p:nvSpPr>
          <p:spPr>
            <a:xfrm flipH="1">
              <a:off x="7028079" y="1432998"/>
              <a:ext cx="59191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 </a:t>
              </a:r>
              <a:r>
                <a:rPr lang="en-US" sz="1600" b="1" dirty="0" smtClean="0"/>
                <a:t>6</a:t>
              </a:r>
              <a:endParaRPr lang="en-US" sz="1600" b="1" dirty="0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1017629" y="3201481"/>
            <a:ext cx="516095" cy="338554"/>
            <a:chOff x="7028079" y="1432998"/>
            <a:chExt cx="591918" cy="338554"/>
          </a:xfrm>
        </p:grpSpPr>
        <p:sp>
          <p:nvSpPr>
            <p:cNvPr id="180" name="Rectangle 179"/>
            <p:cNvSpPr/>
            <p:nvPr/>
          </p:nvSpPr>
          <p:spPr>
            <a:xfrm>
              <a:off x="7095817" y="1452038"/>
              <a:ext cx="343401" cy="30490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TextBox 180"/>
            <p:cNvSpPr txBox="1"/>
            <p:nvPr/>
          </p:nvSpPr>
          <p:spPr>
            <a:xfrm flipH="1">
              <a:off x="7028079" y="1432998"/>
              <a:ext cx="59191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62</a:t>
              </a:r>
              <a:endParaRPr lang="en-US" sz="1600" b="1" dirty="0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1268273" y="800098"/>
            <a:ext cx="412750" cy="338554"/>
            <a:chOff x="7460188" y="791521"/>
            <a:chExt cx="412750" cy="338554"/>
          </a:xfrm>
        </p:grpSpPr>
        <p:sp>
          <p:nvSpPr>
            <p:cNvPr id="183" name="Oval 182"/>
            <p:cNvSpPr/>
            <p:nvPr/>
          </p:nvSpPr>
          <p:spPr>
            <a:xfrm>
              <a:off x="7504308" y="812796"/>
              <a:ext cx="306194" cy="313267"/>
            </a:xfrm>
            <a:prstGeom prst="ellipse">
              <a:avLst/>
            </a:prstGeom>
            <a:solidFill>
              <a:srgbClr val="FFFFFF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7460188" y="791521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10</a:t>
              </a:r>
              <a:endParaRPr lang="en-US" sz="1600" b="1" dirty="0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867902" y="1876665"/>
            <a:ext cx="412750" cy="351476"/>
            <a:chOff x="7460188" y="774587"/>
            <a:chExt cx="412750" cy="351476"/>
          </a:xfrm>
        </p:grpSpPr>
        <p:sp>
          <p:nvSpPr>
            <p:cNvPr id="186" name="Oval 185"/>
            <p:cNvSpPr/>
            <p:nvPr/>
          </p:nvSpPr>
          <p:spPr>
            <a:xfrm>
              <a:off x="7504308" y="812796"/>
              <a:ext cx="306194" cy="313267"/>
            </a:xfrm>
            <a:prstGeom prst="ellipse">
              <a:avLst/>
            </a:prstGeom>
            <a:solidFill>
              <a:srgbClr val="FFFFFF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7460188" y="774587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32</a:t>
              </a:r>
              <a:endParaRPr lang="en-US" sz="1600" b="1" dirty="0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1470224" y="3188781"/>
            <a:ext cx="412750" cy="338554"/>
            <a:chOff x="7460890" y="792491"/>
            <a:chExt cx="412750" cy="338554"/>
          </a:xfrm>
        </p:grpSpPr>
        <p:sp>
          <p:nvSpPr>
            <p:cNvPr id="192" name="Oval 191"/>
            <p:cNvSpPr/>
            <p:nvPr/>
          </p:nvSpPr>
          <p:spPr>
            <a:xfrm>
              <a:off x="7504308" y="812796"/>
              <a:ext cx="306194" cy="313267"/>
            </a:xfrm>
            <a:prstGeom prst="ellipse">
              <a:avLst/>
            </a:prstGeom>
            <a:solidFill>
              <a:srgbClr val="FFFF00"/>
            </a:solidFill>
            <a:ln w="127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7460890" y="792491"/>
              <a:ext cx="4127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57</a:t>
              </a:r>
              <a:endParaRPr lang="en-US" sz="1600" b="1" dirty="0"/>
            </a:p>
          </p:txBody>
        </p:sp>
      </p:grpSp>
      <p:sp>
        <p:nvSpPr>
          <p:cNvPr id="195" name="Oval 194"/>
          <p:cNvSpPr/>
          <p:nvPr/>
        </p:nvSpPr>
        <p:spPr>
          <a:xfrm>
            <a:off x="3319602" y="1866294"/>
            <a:ext cx="306194" cy="313267"/>
          </a:xfrm>
          <a:prstGeom prst="ellipse">
            <a:avLst/>
          </a:prstGeom>
          <a:solidFill>
            <a:srgbClr val="000000"/>
          </a:solidFill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 rot="1621144">
            <a:off x="3292552" y="1473783"/>
            <a:ext cx="585594" cy="1107996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endParaRPr lang="en-US" sz="6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4618" y="4138201"/>
            <a:ext cx="2556358" cy="1722030"/>
            <a:chOff x="422918" y="4265201"/>
            <a:chExt cx="2556358" cy="1722030"/>
          </a:xfrm>
        </p:grpSpPr>
        <p:sp>
          <p:nvSpPr>
            <p:cNvPr id="199" name="Text Placeholder 2"/>
            <p:cNvSpPr txBox="1">
              <a:spLocks/>
            </p:cNvSpPr>
            <p:nvPr/>
          </p:nvSpPr>
          <p:spPr>
            <a:xfrm>
              <a:off x="808635" y="4265201"/>
              <a:ext cx="2170641" cy="14582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txBody>
            <a:bodyPr lIns="91425" tIns="91425" rIns="91425" bIns="91425" anchor="t" anchorCtr="0"/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  <a:lvl3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3pPr>
              <a:lvl4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4pPr>
              <a:lvl5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5pPr>
              <a:lvl6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6pPr>
              <a:lvl7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7pPr>
              <a:lvl8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8pPr>
              <a:lvl9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9pPr>
            </a:lstStyle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Dead affected male</a:t>
              </a:r>
            </a:p>
            <a:p>
              <a:pPr marL="0" indent="0" algn="l">
                <a:buFont typeface="Arial"/>
                <a:buNone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00" name="Group 199"/>
            <p:cNvGrpSpPr/>
            <p:nvPr/>
          </p:nvGrpSpPr>
          <p:grpSpPr>
            <a:xfrm>
              <a:off x="503354" y="4300600"/>
              <a:ext cx="179824" cy="1106658"/>
              <a:chOff x="670725" y="1757159"/>
              <a:chExt cx="399047" cy="1929150"/>
            </a:xfrm>
          </p:grpSpPr>
          <p:sp>
            <p:nvSpPr>
              <p:cNvPr id="201" name="Oval 200"/>
              <p:cNvSpPr/>
              <p:nvPr/>
            </p:nvSpPr>
            <p:spPr>
              <a:xfrm>
                <a:off x="670725" y="1757159"/>
                <a:ext cx="372113" cy="3898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Oval 201"/>
              <p:cNvSpPr/>
              <p:nvPr/>
            </p:nvSpPr>
            <p:spPr>
              <a:xfrm>
                <a:off x="670725" y="2321276"/>
                <a:ext cx="386385" cy="38981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Rectangle 202"/>
              <p:cNvSpPr/>
              <p:nvPr/>
            </p:nvSpPr>
            <p:spPr>
              <a:xfrm>
                <a:off x="670725" y="3329585"/>
                <a:ext cx="399047" cy="35672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Rectangle 203"/>
              <p:cNvSpPr/>
              <p:nvPr/>
            </p:nvSpPr>
            <p:spPr>
              <a:xfrm>
                <a:off x="670725" y="2868052"/>
                <a:ext cx="399047" cy="35672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5" name="Rectangle 204"/>
            <p:cNvSpPr/>
            <p:nvPr/>
          </p:nvSpPr>
          <p:spPr>
            <a:xfrm>
              <a:off x="505378" y="5495440"/>
              <a:ext cx="179824" cy="20463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TextBox 205"/>
            <p:cNvSpPr txBox="1"/>
            <p:nvPr/>
          </p:nvSpPr>
          <p:spPr>
            <a:xfrm rot="1621144">
              <a:off x="422918" y="5340900"/>
              <a:ext cx="58559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/>
                  </a:solidFill>
                </a:rPr>
                <a:t>/</a:t>
              </a:r>
              <a:endParaRPr lang="en-US" sz="36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0459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131947"/>
            <a:ext cx="8826500" cy="681381"/>
          </a:xfrm>
        </p:spPr>
        <p:txBody>
          <a:bodyPr/>
          <a:lstStyle/>
          <a:p>
            <a:r>
              <a:rPr lang="en-US" u="sng" dirty="0" smtClean="0"/>
              <a:t>California </a:t>
            </a:r>
            <a:r>
              <a:rPr lang="en-US" u="sng" dirty="0" smtClean="0"/>
              <a:t>Condors</a:t>
            </a:r>
            <a:r>
              <a:rPr lang="en-US" dirty="0" smtClean="0"/>
              <a:t>: Success Story</a:t>
            </a:r>
            <a:r>
              <a:rPr lang="en-US" u="sng" dirty="0" smtClean="0"/>
              <a:t> </a:t>
            </a:r>
            <a:endParaRPr lang="en-US" u="sn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778" y="1041631"/>
            <a:ext cx="4476922" cy="5526269"/>
          </a:xfrm>
        </p:spPr>
        <p:txBody>
          <a:bodyPr/>
          <a:lstStyle/>
          <a:p>
            <a:r>
              <a:rPr lang="en-US" smtClean="0"/>
              <a:t>As </a:t>
            </a:r>
            <a:r>
              <a:rPr lang="en-US" dirty="0" smtClean="0"/>
              <a:t>of March 2011, total population is 369 birds</a:t>
            </a:r>
          </a:p>
          <a:p>
            <a:r>
              <a:rPr lang="en-US" dirty="0" smtClean="0"/>
              <a:t>Frequency of lethal allele is down to 8.8% from 20%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condor-103_Sue_Haig_pi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878" y="3142778"/>
            <a:ext cx="5549900" cy="371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977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dirty="0"/>
              <a:t>References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2077462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1400" dirty="0">
                <a:solidFill>
                  <a:srgbClr val="52989A"/>
                </a:solidFill>
              </a:rPr>
              <a:t>Ralls, K., J.D. Ballou, B.A. Rideout, and R. Frankham. 2000. “Genetic management of chondrodystrophy in California condors.” </a:t>
            </a:r>
            <a:r>
              <a:rPr lang="en" sz="1400" i="1" dirty="0">
                <a:solidFill>
                  <a:srgbClr val="52989A"/>
                </a:solidFill>
              </a:rPr>
              <a:t>Animal Conservation</a:t>
            </a:r>
            <a:r>
              <a:rPr lang="en" sz="1400" dirty="0">
                <a:solidFill>
                  <a:srgbClr val="52989A"/>
                </a:solidFill>
              </a:rPr>
              <a:t> 3 (02): 145–153.</a:t>
            </a:r>
          </a:p>
          <a:p>
            <a:pPr>
              <a:buNone/>
            </a:pPr>
            <a:endParaRPr lang="en-US" sz="14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buNone/>
            </a:pP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Images:</a:t>
            </a:r>
          </a:p>
          <a:p>
            <a:pPr>
              <a:buNone/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  <a:hlinkClick r:id="rId3"/>
              </a:rPr>
              <a:t>http://birdsflight.com/california-condor-facts-where-california-condors-live-what-california-condors-eat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hlinkClick r:id="rId3"/>
              </a:rPr>
              <a:t>/</a:t>
            </a:r>
            <a:endParaRPr lang="en-US" sz="1400" dirty="0" smtClean="0">
              <a:solidFill>
                <a:schemeClr val="bg1">
                  <a:lumMod val="95000"/>
                </a:schemeClr>
              </a:solidFill>
            </a:endParaRPr>
          </a:p>
          <a:p>
            <a:pPr>
              <a:buNone/>
            </a:pPr>
            <a:endParaRPr lang="en-US" sz="14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buNone/>
            </a:pPr>
            <a:endParaRPr lang="e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120641"/>
            <a:ext cx="779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52989A"/>
                </a:solidFill>
                <a:hlinkClick r:id="rId4"/>
              </a:rPr>
              <a:t>http://www.markbeeson.com/.a/6a00e5500bca2488340112791a521128a4-</a:t>
            </a:r>
            <a:r>
              <a:rPr lang="nl-NL" dirty="0" smtClean="0">
                <a:solidFill>
                  <a:srgbClr val="52989A"/>
                </a:solidFill>
                <a:hlinkClick r:id="rId4"/>
              </a:rPr>
              <a:t>800wi</a:t>
            </a:r>
            <a:endParaRPr lang="nl-NL" dirty="0" smtClean="0">
              <a:solidFill>
                <a:srgbClr val="52989A"/>
              </a:solidFill>
            </a:endParaRPr>
          </a:p>
          <a:p>
            <a:endParaRPr lang="nl-NL" dirty="0">
              <a:solidFill>
                <a:srgbClr val="52989A"/>
              </a:solidFill>
            </a:endParaRPr>
          </a:p>
          <a:p>
            <a:r>
              <a:rPr lang="nl-NL" dirty="0">
                <a:solidFill>
                  <a:srgbClr val="52989A"/>
                </a:solidFill>
              </a:rPr>
              <a:t>http://</a:t>
            </a:r>
            <a:r>
              <a:rPr lang="nl-NL" dirty="0" err="1">
                <a:solidFill>
                  <a:srgbClr val="52989A"/>
                </a:solidFill>
              </a:rPr>
              <a:t>gallery.usgs.gov</a:t>
            </a:r>
            <a:r>
              <a:rPr lang="nl-NL" dirty="0">
                <a:solidFill>
                  <a:srgbClr val="52989A"/>
                </a:solidFill>
              </a:rPr>
              <a:t>/</a:t>
            </a:r>
            <a:r>
              <a:rPr lang="nl-NL" dirty="0" err="1">
                <a:solidFill>
                  <a:srgbClr val="52989A"/>
                </a:solidFill>
              </a:rPr>
              <a:t>photos</a:t>
            </a:r>
            <a:r>
              <a:rPr lang="nl-NL" dirty="0">
                <a:solidFill>
                  <a:srgbClr val="52989A"/>
                </a:solidFill>
              </a:rPr>
              <a:t>/02_24_2010_y17Gxk3WVq_02_24_2010_1#.T9I7PuJYvBQ</a:t>
            </a:r>
            <a:endParaRPr lang="en-US" dirty="0">
              <a:solidFill>
                <a:srgbClr val="52989A"/>
              </a:solidFill>
            </a:endParaRPr>
          </a:p>
        </p:txBody>
      </p:sp>
      <p:sp>
        <p:nvSpPr>
          <p:cNvPr id="5" name="Shape 55"/>
          <p:cNvSpPr/>
          <p:nvPr/>
        </p:nvSpPr>
        <p:spPr>
          <a:xfrm>
            <a:off x="6413500" y="3581400"/>
            <a:ext cx="2730499" cy="32766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829734"/>
            <a:ext cx="3606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FFFF"/>
                </a:solidFill>
              </a:rPr>
              <a:t>Saving </a:t>
            </a:r>
          </a:p>
          <a:p>
            <a:r>
              <a:rPr lang="en-US" sz="4000" b="1" dirty="0" smtClean="0">
                <a:solidFill>
                  <a:srgbClr val="FFFFFF"/>
                </a:solidFill>
              </a:rPr>
              <a:t>the </a:t>
            </a:r>
          </a:p>
          <a:p>
            <a:r>
              <a:rPr lang="en-US" sz="4000" b="1" dirty="0" smtClean="0">
                <a:solidFill>
                  <a:srgbClr val="FFFFFF"/>
                </a:solidFill>
              </a:rPr>
              <a:t>California</a:t>
            </a:r>
          </a:p>
          <a:p>
            <a:r>
              <a:rPr lang="en-US" sz="4000" b="1" dirty="0" smtClean="0">
                <a:solidFill>
                  <a:srgbClr val="FFFFFF"/>
                </a:solidFill>
              </a:rPr>
              <a:t>Condor</a:t>
            </a:r>
            <a:endParaRPr lang="en-US" sz="4000" b="1" dirty="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4775200"/>
            <a:ext cx="330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Amy Welsh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Jed </a:t>
            </a:r>
            <a:r>
              <a:rPr lang="en-US" dirty="0" err="1" smtClean="0">
                <a:solidFill>
                  <a:srgbClr val="FFFFFF"/>
                </a:solidFill>
              </a:rPr>
              <a:t>Doelling</a:t>
            </a:r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Emily Lilly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Sarah Josway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Randy Phyllis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Stephanie Young</a:t>
            </a:r>
          </a:p>
        </p:txBody>
      </p:sp>
      <p:pic>
        <p:nvPicPr>
          <p:cNvPr id="5" name="Picture 4" descr="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200" y="241299"/>
            <a:ext cx="4298950" cy="64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875548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/>
        </p:nvSpPr>
        <p:spPr>
          <a:xfrm>
            <a:off x="4666544" y="173473"/>
            <a:ext cx="4477456" cy="597332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" name="TextBox 1"/>
          <p:cNvSpPr txBox="1"/>
          <p:nvPr/>
        </p:nvSpPr>
        <p:spPr>
          <a:xfrm>
            <a:off x="128438" y="301649"/>
            <a:ext cx="5120896" cy="569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solidFill>
                  <a:srgbClr val="FFFFFF"/>
                </a:solidFill>
              </a:rPr>
              <a:t>Goals</a:t>
            </a:r>
          </a:p>
          <a:p>
            <a:pPr marL="342900" indent="-3429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Apply </a:t>
            </a:r>
            <a:r>
              <a:rPr lang="en-US" sz="2800" dirty="0" err="1" smtClean="0">
                <a:solidFill>
                  <a:srgbClr val="FFFFFF"/>
                </a:solidFill>
              </a:rPr>
              <a:t>Mendelian</a:t>
            </a:r>
            <a:r>
              <a:rPr lang="en-US" sz="2800" dirty="0" smtClean="0">
                <a:solidFill>
                  <a:srgbClr val="FFFFFF"/>
                </a:solidFill>
              </a:rPr>
              <a:t> genetics and pedigree analysis to modern problems</a:t>
            </a:r>
          </a:p>
          <a:p>
            <a:pPr marL="342900" indent="-342900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</a:endParaRPr>
          </a:p>
          <a:p>
            <a:endParaRPr lang="en-US" sz="2800" dirty="0">
              <a:solidFill>
                <a:srgbClr val="FFFFFF"/>
              </a:solidFill>
            </a:endParaRPr>
          </a:p>
          <a:p>
            <a:r>
              <a:rPr lang="en-US" sz="2800" u="sng" dirty="0" smtClean="0">
                <a:solidFill>
                  <a:srgbClr val="FFFFFF"/>
                </a:solidFill>
              </a:rPr>
              <a:t>Outcomes</a:t>
            </a:r>
            <a:endParaRPr lang="en-US" sz="2800" dirty="0" smtClean="0">
              <a:solidFill>
                <a:srgbClr val="FFFFFF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Use information from pedigree analysis to design optimal breeding pairs for the California Condor</a:t>
            </a:r>
          </a:p>
          <a:p>
            <a:endParaRPr lang="en-US" sz="2800" dirty="0" smtClean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  </a:t>
            </a:r>
            <a:endParaRPr lang="en-US" sz="2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9878" y="131947"/>
            <a:ext cx="4934122" cy="681381"/>
          </a:xfrm>
        </p:spPr>
        <p:txBody>
          <a:bodyPr/>
          <a:lstStyle/>
          <a:p>
            <a:r>
              <a:rPr lang="en-US" u="sng" dirty="0" smtClean="0"/>
              <a:t>California Condors </a:t>
            </a:r>
            <a:endParaRPr lang="en-US" u="sn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9878" y="1041631"/>
            <a:ext cx="4476922" cy="5526269"/>
          </a:xfrm>
        </p:spPr>
        <p:txBody>
          <a:bodyPr/>
          <a:lstStyle/>
          <a:p>
            <a:r>
              <a:rPr lang="en-US" dirty="0" smtClean="0"/>
              <a:t>Critically endangered</a:t>
            </a:r>
          </a:p>
          <a:p>
            <a:r>
              <a:rPr lang="en-US" dirty="0" smtClean="0"/>
              <a:t>22 individuals</a:t>
            </a:r>
          </a:p>
          <a:p>
            <a:r>
              <a:rPr lang="en-US" dirty="0" smtClean="0"/>
              <a:t>Captive breeding program</a:t>
            </a:r>
          </a:p>
          <a:p>
            <a:r>
              <a:rPr lang="en-US" dirty="0" smtClean="0"/>
              <a:t>Some mating pairs frequently produced non-hatching eggs </a:t>
            </a:r>
          </a:p>
          <a:p>
            <a:pPr lvl="1"/>
            <a:r>
              <a:rPr lang="en-US" dirty="0" err="1" smtClean="0"/>
              <a:t>C</a:t>
            </a:r>
            <a:r>
              <a:rPr lang="en-US" dirty="0" err="1"/>
              <a:t>h</a:t>
            </a:r>
            <a:r>
              <a:rPr lang="en-US" dirty="0" err="1" smtClean="0"/>
              <a:t>ondrodystrophy</a:t>
            </a:r>
            <a:endParaRPr lang="en-US" dirty="0" smtClean="0"/>
          </a:p>
          <a:p>
            <a:pPr lvl="2"/>
            <a:r>
              <a:rPr lang="en-US" dirty="0" smtClean="0"/>
              <a:t>Lethal disorder</a:t>
            </a:r>
            <a:endParaRPr lang="en-US" dirty="0"/>
          </a:p>
        </p:txBody>
      </p:sp>
      <p:pic>
        <p:nvPicPr>
          <p:cNvPr id="4" name="Picture 3" descr="california-condor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940" y="0"/>
            <a:ext cx="4211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625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744" y="-239047"/>
            <a:ext cx="8671239" cy="1949314"/>
          </a:xfrm>
        </p:spPr>
        <p:txBody>
          <a:bodyPr/>
          <a:lstStyle/>
          <a:p>
            <a:r>
              <a:rPr lang="en-US" u="sng" dirty="0" smtClean="0"/>
              <a:t>Genetics Review for Pedigree </a:t>
            </a:r>
            <a:br>
              <a:rPr lang="en-US" u="sng" dirty="0" smtClean="0"/>
            </a:br>
            <a:r>
              <a:rPr lang="en-US" dirty="0" smtClean="0"/>
              <a:t>  </a:t>
            </a:r>
            <a:r>
              <a:rPr lang="en-US" u="sng" dirty="0" smtClean="0"/>
              <a:t>Analysis</a:t>
            </a:r>
            <a:endParaRPr lang="en-US" u="sn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8232" y="2375841"/>
            <a:ext cx="3894436" cy="2636425"/>
          </a:xfr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         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A             </a:t>
            </a:r>
            <a:r>
              <a:rPr lang="en-US" sz="3200" dirty="0" err="1" smtClean="0">
                <a:solidFill>
                  <a:schemeClr val="tx1"/>
                </a:solidFill>
              </a:rPr>
              <a:t>A</a:t>
            </a:r>
            <a:r>
              <a:rPr lang="en-US" sz="2800" baseline="30000" dirty="0" err="1" smtClean="0">
                <a:solidFill>
                  <a:schemeClr val="tx1"/>
                </a:solidFill>
              </a:rPr>
              <a:t>mut</a:t>
            </a:r>
            <a:endParaRPr lang="en-US" sz="2800" baseline="30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    A   AA          </a:t>
            </a:r>
            <a:r>
              <a:rPr lang="en-US" sz="3200" dirty="0" err="1" smtClean="0">
                <a:solidFill>
                  <a:schemeClr val="tx1"/>
                </a:solidFill>
              </a:rPr>
              <a:t>AA</a:t>
            </a:r>
            <a:r>
              <a:rPr lang="en-US" sz="2800" baseline="30000" dirty="0" err="1" smtClean="0">
                <a:solidFill>
                  <a:schemeClr val="tx1"/>
                </a:solidFill>
              </a:rPr>
              <a:t>mut</a:t>
            </a:r>
            <a:endParaRPr lang="en-US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3200" dirty="0" err="1" smtClean="0">
                <a:solidFill>
                  <a:schemeClr val="tx1"/>
                </a:solidFill>
              </a:rPr>
              <a:t>A</a:t>
            </a:r>
            <a:r>
              <a:rPr lang="en-US" sz="2800" baseline="30000" dirty="0" err="1" smtClean="0">
                <a:solidFill>
                  <a:schemeClr val="tx1"/>
                </a:solidFill>
              </a:rPr>
              <a:t>mut</a:t>
            </a:r>
            <a:r>
              <a:rPr lang="en-US" sz="2800" baseline="30000" dirty="0" smtClean="0">
                <a:solidFill>
                  <a:schemeClr val="tx1"/>
                </a:solidFill>
              </a:rPr>
              <a:t>    </a:t>
            </a:r>
            <a:r>
              <a:rPr lang="en-US" sz="2800" dirty="0" err="1" smtClean="0">
                <a:solidFill>
                  <a:schemeClr val="tx1"/>
                </a:solidFill>
              </a:rPr>
              <a:t>A</a:t>
            </a:r>
            <a:r>
              <a:rPr lang="en-US" sz="2000" baseline="30000" dirty="0" err="1" smtClean="0">
                <a:solidFill>
                  <a:schemeClr val="tx1"/>
                </a:solidFill>
              </a:rPr>
              <a:t>mut</a:t>
            </a:r>
            <a:r>
              <a:rPr lang="en-US" sz="2800" dirty="0" err="1" smtClean="0">
                <a:solidFill>
                  <a:schemeClr val="tx1"/>
                </a:solidFill>
              </a:rPr>
              <a:t>A</a:t>
            </a:r>
            <a:r>
              <a:rPr lang="en-US" sz="2800" dirty="0" smtClean="0">
                <a:solidFill>
                  <a:schemeClr val="tx1"/>
                </a:solidFill>
              </a:rPr>
              <a:t>       </a:t>
            </a:r>
            <a:r>
              <a:rPr lang="en-US" sz="2800" dirty="0" err="1" smtClean="0">
                <a:solidFill>
                  <a:schemeClr val="tx1"/>
                </a:solidFill>
              </a:rPr>
              <a:t>A</a:t>
            </a:r>
            <a:r>
              <a:rPr lang="en-US" sz="2800" baseline="30000" dirty="0" err="1" smtClean="0">
                <a:solidFill>
                  <a:schemeClr val="tx1"/>
                </a:solidFill>
              </a:rPr>
              <a:t>mut</a:t>
            </a:r>
            <a:r>
              <a:rPr lang="en-US" sz="2800" dirty="0" err="1" smtClean="0">
                <a:solidFill>
                  <a:schemeClr val="tx1"/>
                </a:solidFill>
              </a:rPr>
              <a:t>A</a:t>
            </a:r>
            <a:r>
              <a:rPr lang="en-US" sz="2800" baseline="30000" dirty="0" err="1" smtClean="0">
                <a:solidFill>
                  <a:schemeClr val="tx1"/>
                </a:solidFill>
              </a:rPr>
              <a:t>mut</a:t>
            </a:r>
            <a:endParaRPr lang="en-US" sz="2800" dirty="0">
              <a:solidFill>
                <a:schemeClr val="tx1"/>
              </a:solidFill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4131967" y="2347490"/>
            <a:ext cx="4080701" cy="2664776"/>
            <a:chOff x="880533" y="2533807"/>
            <a:chExt cx="2399043" cy="1834122"/>
          </a:xfrm>
        </p:grpSpPr>
        <p:cxnSp>
          <p:nvCxnSpPr>
            <p:cNvPr id="12" name="Straight Connector 11"/>
            <p:cNvCxnSpPr/>
            <p:nvPr/>
          </p:nvCxnSpPr>
          <p:spPr>
            <a:xfrm flipV="1">
              <a:off x="2415976" y="2533807"/>
              <a:ext cx="0" cy="1834122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1501576" y="2533807"/>
              <a:ext cx="0" cy="1834122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3279576" y="2557539"/>
              <a:ext cx="0" cy="18103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880533" y="2996329"/>
              <a:ext cx="2399043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880533" y="3622862"/>
              <a:ext cx="2399043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880533" y="4367929"/>
              <a:ext cx="2399043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5198558" y="1811865"/>
            <a:ext cx="30239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Gamete from mother</a:t>
            </a:r>
          </a:p>
          <a:p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 rot="16200000">
            <a:off x="2730196" y="3271833"/>
            <a:ext cx="2853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Gamete from father</a:t>
            </a:r>
          </a:p>
          <a:p>
            <a:endParaRPr lang="en-US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463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743" y="-239047"/>
            <a:ext cx="8229600" cy="1143000"/>
          </a:xfrm>
        </p:spPr>
        <p:txBody>
          <a:bodyPr/>
          <a:lstStyle/>
          <a:p>
            <a:r>
              <a:rPr lang="en-US" u="sng" dirty="0" smtClean="0"/>
              <a:t>Pedigree Analysis</a:t>
            </a:r>
            <a:endParaRPr lang="en-US" u="sn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699" y="1131406"/>
            <a:ext cx="2953515" cy="2264596"/>
          </a:xfr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Female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Affected female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Male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Affected male</a:t>
            </a:r>
            <a:endParaRPr lang="en-US" sz="2800" dirty="0">
              <a:solidFill>
                <a:schemeClr val="tx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299685" y="1200669"/>
            <a:ext cx="399047" cy="1995567"/>
            <a:chOff x="670725" y="1757159"/>
            <a:chExt cx="399047" cy="1995567"/>
          </a:xfrm>
        </p:grpSpPr>
        <p:sp>
          <p:nvSpPr>
            <p:cNvPr id="4" name="Oval 3"/>
            <p:cNvSpPr/>
            <p:nvPr/>
          </p:nvSpPr>
          <p:spPr>
            <a:xfrm>
              <a:off x="670725" y="1757159"/>
              <a:ext cx="372113" cy="3898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670725" y="2321276"/>
              <a:ext cx="386385" cy="3898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70725" y="3396002"/>
              <a:ext cx="399047" cy="35672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70725" y="2868052"/>
              <a:ext cx="399047" cy="3567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Oval 7"/>
          <p:cNvSpPr/>
          <p:nvPr/>
        </p:nvSpPr>
        <p:spPr>
          <a:xfrm>
            <a:off x="5599261" y="2839512"/>
            <a:ext cx="586414" cy="648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6581576" y="3176039"/>
            <a:ext cx="0" cy="954039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984429" y="4113929"/>
            <a:ext cx="33817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4961099" y="4113929"/>
            <a:ext cx="23330" cy="795666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7217253" y="4130078"/>
            <a:ext cx="0" cy="52192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6010883" y="4130078"/>
            <a:ext cx="0" cy="52192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669998" y="4675734"/>
            <a:ext cx="628859" cy="5932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740165" y="4652002"/>
            <a:ext cx="586414" cy="648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947802" y="4652002"/>
            <a:ext cx="628859" cy="59328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>
            <a:stCxn id="8" idx="6"/>
            <a:endCxn id="34" idx="1"/>
          </p:cNvCxnSpPr>
          <p:nvPr/>
        </p:nvCxnSpPr>
        <p:spPr>
          <a:xfrm>
            <a:off x="6185675" y="3163678"/>
            <a:ext cx="807926" cy="1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6993601" y="2867034"/>
            <a:ext cx="628859" cy="59328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8071082" y="4620691"/>
            <a:ext cx="586414" cy="648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>
            <a:stCxn id="36" idx="0"/>
          </p:cNvCxnSpPr>
          <p:nvPr/>
        </p:nvCxnSpPr>
        <p:spPr>
          <a:xfrm flipV="1">
            <a:off x="8364289" y="4113929"/>
            <a:ext cx="0" cy="506762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49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596900" y="4584980"/>
            <a:ext cx="8229600" cy="1661963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indent="0" algn="l">
              <a:buNone/>
            </a:pPr>
            <a:r>
              <a:rPr lang="en-US" sz="2400" dirty="0" smtClean="0"/>
              <a:t>Is this trait inherited as </a:t>
            </a:r>
          </a:p>
          <a:p>
            <a:pPr marL="0" indent="0" algn="l">
              <a:buNone/>
            </a:pPr>
            <a:endParaRPr lang="en-US" sz="2400" b="1" dirty="0"/>
          </a:p>
          <a:p>
            <a:pPr marL="0" indent="0" algn="l">
              <a:buNone/>
            </a:pPr>
            <a:r>
              <a:rPr lang="en-US" sz="2400" b="1" dirty="0" smtClean="0"/>
              <a:t>1)  Dominant</a:t>
            </a:r>
          </a:p>
          <a:p>
            <a:pPr marL="0" indent="0" algn="l">
              <a:buNone/>
            </a:pPr>
            <a:r>
              <a:rPr lang="en-US" sz="2400" b="1" dirty="0" smtClean="0"/>
              <a:t>2)  Recessive</a:t>
            </a:r>
            <a:endParaRPr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781790" y="6553874"/>
            <a:ext cx="287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http://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highered.mcgraw-hill.com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/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596900" y="529178"/>
            <a:ext cx="7950200" cy="3771900"/>
            <a:chOff x="596900" y="529178"/>
            <a:chExt cx="7950200" cy="3771900"/>
          </a:xfrm>
        </p:grpSpPr>
        <p:grpSp>
          <p:nvGrpSpPr>
            <p:cNvPr id="8" name="Group 7"/>
            <p:cNvGrpSpPr/>
            <p:nvPr/>
          </p:nvGrpSpPr>
          <p:grpSpPr>
            <a:xfrm>
              <a:off x="596900" y="529178"/>
              <a:ext cx="7950200" cy="3771900"/>
              <a:chOff x="596900" y="1104900"/>
              <a:chExt cx="7950200" cy="3771900"/>
            </a:xfrm>
          </p:grpSpPr>
          <p:pic>
            <p:nvPicPr>
              <p:cNvPr id="9" name="Picture 8" descr="4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00" y="1104900"/>
                <a:ext cx="7950200" cy="3771900"/>
              </a:xfrm>
              <a:prstGeom prst="rect">
                <a:avLst/>
              </a:prstGeom>
            </p:spPr>
          </p:pic>
          <p:sp>
            <p:nvSpPr>
              <p:cNvPr id="10" name="Rectangle 9"/>
              <p:cNvSpPr/>
              <p:nvPr/>
            </p:nvSpPr>
            <p:spPr>
              <a:xfrm>
                <a:off x="880533" y="1286933"/>
                <a:ext cx="711199" cy="7111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897469" y="2675469"/>
                <a:ext cx="711199" cy="71119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3505202" y="2675469"/>
                <a:ext cx="711199" cy="7111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Oval 6"/>
            <p:cNvSpPr/>
            <p:nvPr/>
          </p:nvSpPr>
          <p:spPr>
            <a:xfrm>
              <a:off x="2218266" y="2099746"/>
              <a:ext cx="728133" cy="71119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2218266" y="711211"/>
              <a:ext cx="728133" cy="71119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5520266" y="711211"/>
              <a:ext cx="728133" cy="71119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82134" y="778936"/>
              <a:ext cx="711199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/>
                <a:t>A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36797" y="2150549"/>
              <a:ext cx="711199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/>
                <a:t>B</a:t>
              </a:r>
              <a:endParaRPr lang="en-US" sz="32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317999" y="803768"/>
              <a:ext cx="474134" cy="584776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US" sz="3200" b="1" dirty="0"/>
                <a:t>C</a:t>
              </a:r>
            </a:p>
          </p:txBody>
        </p:sp>
      </p:grpSp>
      <p:sp>
        <p:nvSpPr>
          <p:cNvPr id="2" name="Oval 1"/>
          <p:cNvSpPr/>
          <p:nvPr/>
        </p:nvSpPr>
        <p:spPr>
          <a:xfrm>
            <a:off x="2892919" y="3440025"/>
            <a:ext cx="682844" cy="67036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5990742" y="4700206"/>
            <a:ext cx="2556358" cy="1722030"/>
            <a:chOff x="422918" y="4265201"/>
            <a:chExt cx="2556358" cy="1722030"/>
          </a:xfrm>
        </p:grpSpPr>
        <p:sp>
          <p:nvSpPr>
            <p:cNvPr id="21" name="Text Placeholder 2"/>
            <p:cNvSpPr txBox="1">
              <a:spLocks/>
            </p:cNvSpPr>
            <p:nvPr/>
          </p:nvSpPr>
          <p:spPr>
            <a:xfrm>
              <a:off x="808635" y="4265201"/>
              <a:ext cx="2170641" cy="14582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txBody>
            <a:bodyPr lIns="91425" tIns="91425" rIns="91425" bIns="91425" anchor="t" anchorCtr="0"/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  <a:lvl3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3pPr>
              <a:lvl4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4pPr>
              <a:lvl5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5pPr>
              <a:lvl6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6pPr>
              <a:lvl7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7pPr>
              <a:lvl8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8pPr>
              <a:lvl9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9pPr>
            </a:lstStyle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Dead affected male</a:t>
              </a:r>
            </a:p>
            <a:p>
              <a:pPr marL="0" indent="0" algn="l">
                <a:buFont typeface="Arial"/>
                <a:buNone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503354" y="4300600"/>
              <a:ext cx="179824" cy="1106658"/>
              <a:chOff x="670725" y="1757159"/>
              <a:chExt cx="399047" cy="1929150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670725" y="1757159"/>
                <a:ext cx="372113" cy="3898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670725" y="2321276"/>
                <a:ext cx="386385" cy="38981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670725" y="3329585"/>
                <a:ext cx="399047" cy="35672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670725" y="2868052"/>
                <a:ext cx="399047" cy="35672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" name="Rectangle 22"/>
            <p:cNvSpPr/>
            <p:nvPr/>
          </p:nvSpPr>
          <p:spPr>
            <a:xfrm>
              <a:off x="505378" y="5495440"/>
              <a:ext cx="179824" cy="20463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 rot="1621144">
              <a:off x="422918" y="5340900"/>
              <a:ext cx="58559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/>
                  </a:solidFill>
                </a:rPr>
                <a:t>/</a:t>
              </a:r>
              <a:endParaRPr lang="en-US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Oval 28"/>
          <p:cNvSpPr/>
          <p:nvPr/>
        </p:nvSpPr>
        <p:spPr>
          <a:xfrm>
            <a:off x="2892919" y="3440025"/>
            <a:ext cx="728133" cy="71119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60884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0" y="4369528"/>
            <a:ext cx="8229600" cy="209285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indent="0" algn="l">
              <a:buNone/>
            </a:pP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What is the genotype of individual </a:t>
            </a:r>
            <a:r>
              <a:rPr lang="en-US" sz="2400" b="1" dirty="0" smtClean="0">
                <a:solidFill>
                  <a:schemeClr val="bg1">
                    <a:lumMod val="95000"/>
                  </a:schemeClr>
                </a:solidFill>
              </a:rPr>
              <a:t>A</a:t>
            </a:r>
          </a:p>
          <a:p>
            <a:pPr marL="0" indent="0" algn="l">
              <a:buNone/>
            </a:pPr>
            <a:endParaRPr lang="en-US" sz="2000" b="1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l">
              <a:buNone/>
            </a:pPr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</a:rPr>
              <a:t>1) Homozygous dominant</a:t>
            </a:r>
          </a:p>
          <a:p>
            <a:pPr marL="0" indent="0" algn="l">
              <a:buNone/>
            </a:pPr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</a:rPr>
              <a:t>2) Homozygous recessive</a:t>
            </a:r>
          </a:p>
          <a:p>
            <a:pPr marL="0" indent="0" algn="l">
              <a:buNone/>
            </a:pPr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</a:rPr>
              <a:t>3) Heterozygous</a:t>
            </a:r>
          </a:p>
          <a:p>
            <a:pPr marL="0" indent="0" algn="l">
              <a:buNone/>
            </a:pPr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</a:rPr>
              <a:t>4) Too little information</a:t>
            </a:r>
            <a:endParaRPr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44733" y="6581001"/>
            <a:ext cx="287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http://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highered.mcgraw-hill.com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/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96900" y="529178"/>
            <a:ext cx="7950200" cy="3771900"/>
            <a:chOff x="596900" y="529178"/>
            <a:chExt cx="7950200" cy="3771900"/>
          </a:xfrm>
        </p:grpSpPr>
        <p:grpSp>
          <p:nvGrpSpPr>
            <p:cNvPr id="11" name="Group 10"/>
            <p:cNvGrpSpPr/>
            <p:nvPr/>
          </p:nvGrpSpPr>
          <p:grpSpPr>
            <a:xfrm>
              <a:off x="596900" y="529178"/>
              <a:ext cx="7950200" cy="3771900"/>
              <a:chOff x="596900" y="1104900"/>
              <a:chExt cx="7950200" cy="3771900"/>
            </a:xfrm>
          </p:grpSpPr>
          <p:pic>
            <p:nvPicPr>
              <p:cNvPr id="18" name="Picture 17" descr="4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00" y="1104900"/>
                <a:ext cx="7950200" cy="3771900"/>
              </a:xfrm>
              <a:prstGeom prst="rect">
                <a:avLst/>
              </a:prstGeom>
            </p:spPr>
          </p:pic>
          <p:sp>
            <p:nvSpPr>
              <p:cNvPr id="19" name="Rectangle 18"/>
              <p:cNvSpPr/>
              <p:nvPr/>
            </p:nvSpPr>
            <p:spPr>
              <a:xfrm>
                <a:off x="880533" y="1286933"/>
                <a:ext cx="711199" cy="7111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897469" y="2675469"/>
                <a:ext cx="711199" cy="71119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3505202" y="2675469"/>
                <a:ext cx="711199" cy="7111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Oval 11"/>
            <p:cNvSpPr/>
            <p:nvPr/>
          </p:nvSpPr>
          <p:spPr>
            <a:xfrm>
              <a:off x="2218266" y="2099746"/>
              <a:ext cx="728133" cy="71119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2218266" y="711211"/>
              <a:ext cx="728133" cy="71119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5520266" y="711211"/>
              <a:ext cx="728133" cy="71119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82134" y="778936"/>
              <a:ext cx="711199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/>
                <a:t>A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336797" y="2150549"/>
              <a:ext cx="711199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/>
                <a:t>B</a:t>
              </a:r>
              <a:endParaRPr lang="en-US" sz="32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317999" y="803768"/>
              <a:ext cx="474134" cy="584776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US" sz="3200" b="1" dirty="0"/>
                <a:t>C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219535" y="4587948"/>
            <a:ext cx="2556358" cy="1722030"/>
            <a:chOff x="422918" y="4265201"/>
            <a:chExt cx="2556358" cy="1722030"/>
          </a:xfrm>
        </p:grpSpPr>
        <p:sp>
          <p:nvSpPr>
            <p:cNvPr id="23" name="Text Placeholder 2"/>
            <p:cNvSpPr txBox="1">
              <a:spLocks/>
            </p:cNvSpPr>
            <p:nvPr/>
          </p:nvSpPr>
          <p:spPr>
            <a:xfrm>
              <a:off x="808635" y="4265201"/>
              <a:ext cx="2170641" cy="14582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txBody>
            <a:bodyPr lIns="91425" tIns="91425" rIns="91425" bIns="91425" anchor="t" anchorCtr="0"/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  <a:lvl3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3pPr>
              <a:lvl4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4pPr>
              <a:lvl5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5pPr>
              <a:lvl6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6pPr>
              <a:lvl7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7pPr>
              <a:lvl8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8pPr>
              <a:lvl9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9pPr>
            </a:lstStyle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Dead affected male</a:t>
              </a:r>
            </a:p>
            <a:p>
              <a:pPr marL="0" indent="0" algn="l">
                <a:buFont typeface="Arial"/>
                <a:buNone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503354" y="4300600"/>
              <a:ext cx="179824" cy="1106658"/>
              <a:chOff x="670725" y="1757159"/>
              <a:chExt cx="399047" cy="1929150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670725" y="1757159"/>
                <a:ext cx="372113" cy="3898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670725" y="2321276"/>
                <a:ext cx="386385" cy="38981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 28"/>
              <p:cNvSpPr/>
              <p:nvPr/>
            </p:nvSpPr>
            <p:spPr>
              <a:xfrm>
                <a:off x="670725" y="3329585"/>
                <a:ext cx="399047" cy="35672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670725" y="2868052"/>
                <a:ext cx="399047" cy="35672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Rectangle 24"/>
            <p:cNvSpPr/>
            <p:nvPr/>
          </p:nvSpPr>
          <p:spPr>
            <a:xfrm>
              <a:off x="505378" y="5495440"/>
              <a:ext cx="179824" cy="20463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 rot="1621144">
              <a:off x="422918" y="5340900"/>
              <a:ext cx="58559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/>
                  </a:solidFill>
                </a:rPr>
                <a:t>/</a:t>
              </a:r>
              <a:endParaRPr lang="en-US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31" name="Oval 30"/>
          <p:cNvSpPr/>
          <p:nvPr/>
        </p:nvSpPr>
        <p:spPr>
          <a:xfrm>
            <a:off x="2840569" y="3416311"/>
            <a:ext cx="728133" cy="71119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392990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77333" y="4301078"/>
            <a:ext cx="8229600" cy="861744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indent="0" algn="l">
              <a:buNone/>
            </a:pP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Which individual is LEAST likely to carry the mutant allele?</a:t>
            </a:r>
            <a:endParaRPr lang="en-US" sz="24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l">
              <a:buNone/>
            </a:pPr>
            <a:endParaRPr lang="en-US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44733" y="6581001"/>
            <a:ext cx="287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http://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highered.mcgraw-hill.com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/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96900" y="529178"/>
            <a:ext cx="7950200" cy="3771900"/>
            <a:chOff x="596900" y="529178"/>
            <a:chExt cx="7950200" cy="3771900"/>
          </a:xfrm>
        </p:grpSpPr>
        <p:grpSp>
          <p:nvGrpSpPr>
            <p:cNvPr id="10" name="Group 9"/>
            <p:cNvGrpSpPr/>
            <p:nvPr/>
          </p:nvGrpSpPr>
          <p:grpSpPr>
            <a:xfrm>
              <a:off x="596900" y="529178"/>
              <a:ext cx="7950200" cy="3771900"/>
              <a:chOff x="596900" y="1104900"/>
              <a:chExt cx="7950200" cy="3771900"/>
            </a:xfrm>
          </p:grpSpPr>
          <p:pic>
            <p:nvPicPr>
              <p:cNvPr id="17" name="Picture 16" descr="4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00" y="1104900"/>
                <a:ext cx="7950200" cy="3771900"/>
              </a:xfrm>
              <a:prstGeom prst="rect">
                <a:avLst/>
              </a:prstGeom>
            </p:spPr>
          </p:pic>
          <p:sp>
            <p:nvSpPr>
              <p:cNvPr id="18" name="Rectangle 17"/>
              <p:cNvSpPr/>
              <p:nvPr/>
            </p:nvSpPr>
            <p:spPr>
              <a:xfrm>
                <a:off x="880533" y="1286933"/>
                <a:ext cx="711199" cy="7111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897469" y="2675469"/>
                <a:ext cx="711199" cy="71119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3505202" y="2675469"/>
                <a:ext cx="711199" cy="7111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Oval 10"/>
            <p:cNvSpPr/>
            <p:nvPr/>
          </p:nvSpPr>
          <p:spPr>
            <a:xfrm>
              <a:off x="2218266" y="2099747"/>
              <a:ext cx="728133" cy="71119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2218266" y="711211"/>
              <a:ext cx="728133" cy="71119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5520266" y="711211"/>
              <a:ext cx="728133" cy="71119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82134" y="778936"/>
              <a:ext cx="711199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/>
                <a:t>1</a:t>
              </a:r>
              <a:endParaRPr lang="en-US" sz="32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387596" y="2150549"/>
              <a:ext cx="711199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/>
                <a:t>2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351865" y="803768"/>
              <a:ext cx="474134" cy="584776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/>
                <a:t>3</a:t>
              </a:r>
              <a:endParaRPr lang="en-US" sz="3200" b="1" dirty="0"/>
            </a:p>
          </p:txBody>
        </p:sp>
      </p:grpSp>
      <p:sp>
        <p:nvSpPr>
          <p:cNvPr id="22" name="Oval 21"/>
          <p:cNvSpPr/>
          <p:nvPr/>
        </p:nvSpPr>
        <p:spPr>
          <a:xfrm>
            <a:off x="7518399" y="3446541"/>
            <a:ext cx="728133" cy="71119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670795" y="3522165"/>
            <a:ext cx="304803" cy="58477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3200" b="1" dirty="0"/>
              <a:t>4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6278320" y="4897071"/>
            <a:ext cx="2556358" cy="1722030"/>
            <a:chOff x="422918" y="4265201"/>
            <a:chExt cx="2556358" cy="1722030"/>
          </a:xfrm>
        </p:grpSpPr>
        <p:sp>
          <p:nvSpPr>
            <p:cNvPr id="25" name="Text Placeholder 2"/>
            <p:cNvSpPr txBox="1">
              <a:spLocks/>
            </p:cNvSpPr>
            <p:nvPr/>
          </p:nvSpPr>
          <p:spPr>
            <a:xfrm>
              <a:off x="808635" y="4265201"/>
              <a:ext cx="2170641" cy="14582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txBody>
            <a:bodyPr lIns="91425" tIns="91425" rIns="91425" bIns="91425" anchor="t" anchorCtr="0"/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1pPr>
              <a:lvl2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2pPr>
              <a:lvl3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3pPr>
              <a:lvl4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4pPr>
              <a:lvl5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5pPr>
              <a:lvl6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6pPr>
              <a:lvl7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66666"/>
                <a:buFont typeface="Arial"/>
                <a:buChar char="•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7pPr>
              <a:lvl8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Courier New"/>
                <a:buChar char="o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8pPr>
              <a:lvl9pPr marL="285750" marR="0" indent="-28575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Wingdings"/>
                <a:buChar char="§"/>
                <a:defRPr sz="18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rtl val="0"/>
                </a:defRPr>
              </a:lvl9pPr>
            </a:lstStyle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female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Affected male</a:t>
              </a:r>
            </a:p>
            <a:p>
              <a:pPr marL="0" indent="0" algn="l">
                <a:buFont typeface="Arial"/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Dead affected male</a:t>
              </a:r>
            </a:p>
            <a:p>
              <a:pPr marL="0" indent="0" algn="l">
                <a:buFont typeface="Arial"/>
                <a:buNone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503354" y="4300600"/>
              <a:ext cx="179824" cy="1106658"/>
              <a:chOff x="670725" y="1757159"/>
              <a:chExt cx="399047" cy="1929150"/>
            </a:xfrm>
          </p:grpSpPr>
          <p:sp>
            <p:nvSpPr>
              <p:cNvPr id="29" name="Oval 28"/>
              <p:cNvSpPr/>
              <p:nvPr/>
            </p:nvSpPr>
            <p:spPr>
              <a:xfrm>
                <a:off x="670725" y="1757159"/>
                <a:ext cx="372113" cy="3898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670725" y="2321276"/>
                <a:ext cx="386385" cy="38981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670725" y="3329585"/>
                <a:ext cx="399047" cy="35672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670725" y="2868052"/>
                <a:ext cx="399047" cy="35672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505378" y="5495440"/>
              <a:ext cx="179824" cy="20463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 rot="1621144">
              <a:off x="422918" y="5340900"/>
              <a:ext cx="58559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tx1"/>
                  </a:solidFill>
                </a:rPr>
                <a:t>/</a:t>
              </a:r>
              <a:endParaRPr lang="en-US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Oval 32"/>
          <p:cNvSpPr/>
          <p:nvPr/>
        </p:nvSpPr>
        <p:spPr>
          <a:xfrm>
            <a:off x="2853269" y="3408442"/>
            <a:ext cx="728133" cy="71119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717173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Custom 345">
      <a:dk1>
        <a:srgbClr val="000000"/>
      </a:dk1>
      <a:lt1>
        <a:srgbClr val="FFFFFF"/>
      </a:lt1>
      <a:dk2>
        <a:srgbClr val="4C4C4C"/>
      </a:dk2>
      <a:lt2>
        <a:srgbClr val="CCCCCC"/>
      </a:lt2>
      <a:accent1>
        <a:srgbClr val="89B4B8"/>
      </a:accent1>
      <a:accent2>
        <a:srgbClr val="AFA6CA"/>
      </a:accent2>
      <a:accent3>
        <a:srgbClr val="A5B492"/>
      </a:accent3>
      <a:accent4>
        <a:srgbClr val="E8CD6D"/>
      </a:accent4>
      <a:accent5>
        <a:srgbClr val="F4A447"/>
      </a:accent5>
      <a:accent6>
        <a:srgbClr val="D09D94"/>
      </a:accent6>
      <a:hlink>
        <a:srgbClr val="5EA7AA"/>
      </a:hlink>
      <a:folHlink>
        <a:srgbClr val="A29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</TotalTime>
  <Words>732</Words>
  <Application>Microsoft Macintosh PowerPoint</Application>
  <PresentationFormat>On-screen Show (4:3)</PresentationFormat>
  <Paragraphs>307</Paragraphs>
  <Slides>17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/>
      <vt:lpstr/>
      <vt:lpstr>PowerPoint Presentation</vt:lpstr>
      <vt:lpstr>PowerPoint Presentation</vt:lpstr>
      <vt:lpstr>PowerPoint Presentation</vt:lpstr>
      <vt:lpstr>California Condors </vt:lpstr>
      <vt:lpstr>Genetics Review for Pedigree    Analysis</vt:lpstr>
      <vt:lpstr>Pedigree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California Condors: Success Story 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</dc:title>
  <cp:lastModifiedBy>Sarah Josway</cp:lastModifiedBy>
  <cp:revision>41</cp:revision>
  <dcterms:modified xsi:type="dcterms:W3CDTF">2012-06-08T18:53:34Z</dcterms:modified>
</cp:coreProperties>
</file>